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DM Sans Medium"/>
      <p:regular r:id="rId24"/>
      <p:bold r:id="rId25"/>
      <p:italic r:id="rId26"/>
      <p:boldItalic r:id="rId27"/>
    </p:embeddedFont>
    <p:embeddedFont>
      <p:font typeface="Merriweather"/>
      <p:regular r:id="rId28"/>
      <p:bold r:id="rId29"/>
      <p:italic r:id="rId30"/>
      <p:boldItalic r:id="rId31"/>
    </p:embeddedFont>
    <p:embeddedFont>
      <p:font typeface="DM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MSansMedium-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Medium-italic.fntdata"/><Relationship Id="rId25" Type="http://schemas.openxmlformats.org/officeDocument/2006/relationships/font" Target="fonts/DMSansMedium-bold.fntdata"/><Relationship Id="rId28" Type="http://schemas.openxmlformats.org/officeDocument/2006/relationships/font" Target="fonts/Merriweather-regular.fntdata"/><Relationship Id="rId27" Type="http://schemas.openxmlformats.org/officeDocument/2006/relationships/font" Target="fonts/DMSans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6.xml"/><Relationship Id="rId33" Type="http://schemas.openxmlformats.org/officeDocument/2006/relationships/font" Target="fonts/DMSans-bold.fntdata"/><Relationship Id="rId10" Type="http://schemas.openxmlformats.org/officeDocument/2006/relationships/slide" Target="slides/slide5.xml"/><Relationship Id="rId32" Type="http://schemas.openxmlformats.org/officeDocument/2006/relationships/font" Target="fonts/DMSans-regular.fntdata"/><Relationship Id="rId13" Type="http://schemas.openxmlformats.org/officeDocument/2006/relationships/slide" Target="slides/slide8.xml"/><Relationship Id="rId35" Type="http://schemas.openxmlformats.org/officeDocument/2006/relationships/font" Target="fonts/DMSans-boldItalic.fntdata"/><Relationship Id="rId12" Type="http://schemas.openxmlformats.org/officeDocument/2006/relationships/slide" Target="slides/slide7.xml"/><Relationship Id="rId34" Type="http://schemas.openxmlformats.org/officeDocument/2006/relationships/font" Target="fonts/DM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194b908d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194b908d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194b908dc1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194b908dc1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94b908dc1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194b908dc1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194b908dc1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194b908dc1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194b908dc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194b908dc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194b908dc1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194b908dc1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194b908dc1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194b908dc1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194b908dc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194b908dc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194b908dc1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194b908dc1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194b908dc1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194b908dc1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94b908dc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194b908dc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194b908dc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194b908dc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94b908dc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194b908dc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194b908dc1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194b908dc1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94b908dc1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194b908dc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94b908dc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94b908dc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94b908dc1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194b908dc1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194b908dc1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194b908dc1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SzPts val="1000"/>
              <a:buChar char="●"/>
              <a:defRPr/>
            </a:lvl1pPr>
            <a:lvl2pPr indent="-279400" lvl="1" marL="914400" algn="ctr">
              <a:spcBef>
                <a:spcPts val="0"/>
              </a:spcBef>
              <a:spcAft>
                <a:spcPts val="0"/>
              </a:spcAft>
              <a:buSzPts val="8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slide" type="title">
  <p:cSld name="TITLE">
    <p:bg>
      <p:bgPr>
        <a:solidFill>
          <a:schemeClr val="dk1"/>
        </a:solidFill>
      </p:bgPr>
    </p:bg>
    <p:spTree>
      <p:nvGrpSpPr>
        <p:cNvPr id="131" name="Shape 131"/>
        <p:cNvGrpSpPr/>
        <p:nvPr/>
      </p:nvGrpSpPr>
      <p:grpSpPr>
        <a:xfrm>
          <a:off x="0" y="0"/>
          <a:ext cx="0" cy="0"/>
          <a:chOff x="0" y="0"/>
          <a:chExt cx="0" cy="0"/>
        </a:xfrm>
      </p:grpSpPr>
      <p:sp>
        <p:nvSpPr>
          <p:cNvPr id="132" name="Google Shape;132;p23"/>
          <p:cNvSpPr txBox="1"/>
          <p:nvPr>
            <p:ph idx="1" type="body"/>
          </p:nvPr>
        </p:nvSpPr>
        <p:spPr>
          <a:xfrm>
            <a:off x="196951" y="4737750"/>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133" name="Google Shape;133;p23"/>
          <p:cNvSpPr txBox="1"/>
          <p:nvPr>
            <p:ph type="ctrTitle"/>
          </p:nvPr>
        </p:nvSpPr>
        <p:spPr>
          <a:xfrm>
            <a:off x="196950" y="223825"/>
            <a:ext cx="8011800" cy="1877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750"/>
              <a:buNone/>
              <a:defRPr sz="675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p:txBody>
      </p:sp>
      <p:sp>
        <p:nvSpPr>
          <p:cNvPr id="134" name="Google Shape;134;p23"/>
          <p:cNvSpPr txBox="1"/>
          <p:nvPr>
            <p:ph idx="2" type="subTitle"/>
          </p:nvPr>
        </p:nvSpPr>
        <p:spPr>
          <a:xfrm>
            <a:off x="196950" y="2171250"/>
            <a:ext cx="3986700" cy="555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50"/>
              <a:buFont typeface="DM Sans Medium"/>
              <a:buNone/>
              <a:defRPr sz="1850">
                <a:solidFill>
                  <a:schemeClr val="lt1"/>
                </a:solidFill>
                <a:latin typeface="DM Sans Medium"/>
                <a:ea typeface="DM Sans Medium"/>
                <a:cs typeface="DM Sans Medium"/>
                <a:sym typeface="DM Sans Medium"/>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135" name="Google Shape;135;p23"/>
          <p:cNvSpPr/>
          <p:nvPr>
            <p:ph idx="3" type="pic"/>
          </p:nvPr>
        </p:nvSpPr>
        <p:spPr>
          <a:xfrm>
            <a:off x="4437578" y="2171250"/>
            <a:ext cx="4509600" cy="2775600"/>
          </a:xfrm>
          <a:prstGeom prst="round2DiagRect">
            <a:avLst>
              <a:gd fmla="val 16667" name="adj1"/>
              <a:gd fmla="val 0" name="adj2"/>
            </a:avLst>
          </a:prstGeom>
          <a:noFill/>
          <a:ln>
            <a:noFill/>
          </a:ln>
        </p:spPr>
      </p:sp>
      <p:sp>
        <p:nvSpPr>
          <p:cNvPr id="136" name="Google Shape;136;p23"/>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number" type="secHead">
  <p:cSld name="SECTION_HEADER">
    <p:spTree>
      <p:nvGrpSpPr>
        <p:cNvPr id="137" name="Shape 137"/>
        <p:cNvGrpSpPr/>
        <p:nvPr/>
      </p:nvGrpSpPr>
      <p:grpSpPr>
        <a:xfrm>
          <a:off x="0" y="0"/>
          <a:ext cx="0" cy="0"/>
          <a:chOff x="0" y="0"/>
          <a:chExt cx="0" cy="0"/>
        </a:xfrm>
      </p:grpSpPr>
      <p:sp>
        <p:nvSpPr>
          <p:cNvPr id="138" name="Google Shape;138;p24"/>
          <p:cNvSpPr txBox="1"/>
          <p:nvPr>
            <p:ph type="title"/>
          </p:nvPr>
        </p:nvSpPr>
        <p:spPr>
          <a:xfrm>
            <a:off x="511953" y="5885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9" name="Google Shape;13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24"/>
          <p:cNvSpPr txBox="1"/>
          <p:nvPr>
            <p:ph idx="2" type="title"/>
          </p:nvPr>
        </p:nvSpPr>
        <p:spPr>
          <a:xfrm>
            <a:off x="511953" y="14303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1" name="Google Shape;141;p24"/>
          <p:cNvSpPr txBox="1"/>
          <p:nvPr>
            <p:ph idx="3" type="title"/>
          </p:nvPr>
        </p:nvSpPr>
        <p:spPr>
          <a:xfrm>
            <a:off x="511953" y="22721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2" name="Google Shape;142;p24"/>
          <p:cNvSpPr txBox="1"/>
          <p:nvPr>
            <p:ph idx="4" type="title"/>
          </p:nvPr>
        </p:nvSpPr>
        <p:spPr>
          <a:xfrm>
            <a:off x="511953" y="31139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3" name="Google Shape;143;p24"/>
          <p:cNvSpPr txBox="1"/>
          <p:nvPr>
            <p:ph idx="5" type="title"/>
          </p:nvPr>
        </p:nvSpPr>
        <p:spPr>
          <a:xfrm>
            <a:off x="511953" y="39557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4" name="Google Shape;144;p24"/>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145" name="Google Shape;145;p24"/>
          <p:cNvSpPr txBox="1"/>
          <p:nvPr>
            <p:ph idx="6"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type="tx">
  <p:cSld name="TITLE_AND_BODY">
    <p:spTree>
      <p:nvGrpSpPr>
        <p:cNvPr id="146" name="Shape 146"/>
        <p:cNvGrpSpPr/>
        <p:nvPr/>
      </p:nvGrpSpPr>
      <p:grpSpPr>
        <a:xfrm>
          <a:off x="0" y="0"/>
          <a:ext cx="0" cy="0"/>
          <a:chOff x="0" y="0"/>
          <a:chExt cx="0" cy="0"/>
        </a:xfrm>
      </p:grpSpPr>
      <p:sp>
        <p:nvSpPr>
          <p:cNvPr id="147" name="Google Shape;14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25"/>
          <p:cNvSpPr txBox="1"/>
          <p:nvPr>
            <p:ph idx="1" type="subTitle"/>
          </p:nvPr>
        </p:nvSpPr>
        <p:spPr>
          <a:xfrm>
            <a:off x="975300" y="1864050"/>
            <a:ext cx="7193400" cy="1415400"/>
          </a:xfrm>
          <a:prstGeom prst="rect">
            <a:avLst/>
          </a:prstGeom>
        </p:spPr>
        <p:txBody>
          <a:bodyPr anchorCtr="0" anchor="ctr" bIns="91425" lIns="91425" spcFirstLastPara="1" rIns="91425" wrap="square" tIns="91425">
            <a:spAutoFit/>
          </a:bodyPr>
          <a:lstStyle>
            <a:lvl1pPr lvl="0"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1pPr>
            <a:lvl2pPr lvl="1"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2pPr>
            <a:lvl3pPr lvl="2"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3pPr>
            <a:lvl4pPr lvl="3"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4pPr>
            <a:lvl5pPr lvl="4"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5pPr>
            <a:lvl6pPr lvl="5"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6pPr>
            <a:lvl7pPr lvl="6"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7pPr>
            <a:lvl8pPr lvl="7"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8pPr>
            <a:lvl9pPr lvl="8"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9pPr>
          </a:lstStyle>
          <a:p/>
        </p:txBody>
      </p:sp>
      <p:sp>
        <p:nvSpPr>
          <p:cNvPr id="149" name="Google Shape;149;p25"/>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150" name="Google Shape;150;p25"/>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TITLE_AND_BODY_1">
    <p:bg>
      <p:bgPr>
        <a:solidFill>
          <a:schemeClr val="dk1"/>
        </a:solidFill>
      </p:bgPr>
    </p:bg>
    <p:spTree>
      <p:nvGrpSpPr>
        <p:cNvPr id="151" name="Shape 151"/>
        <p:cNvGrpSpPr/>
        <p:nvPr/>
      </p:nvGrpSpPr>
      <p:grpSpPr>
        <a:xfrm>
          <a:off x="0" y="0"/>
          <a:ext cx="0" cy="0"/>
          <a:chOff x="0" y="0"/>
          <a:chExt cx="0" cy="0"/>
        </a:xfrm>
      </p:grpSpPr>
      <p:sp>
        <p:nvSpPr>
          <p:cNvPr id="152" name="Google Shape;15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6"/>
          <p:cNvSpPr txBox="1"/>
          <p:nvPr>
            <p:ph idx="1" type="subTitle"/>
          </p:nvPr>
        </p:nvSpPr>
        <p:spPr>
          <a:xfrm>
            <a:off x="975300" y="1864050"/>
            <a:ext cx="7193400" cy="1415400"/>
          </a:xfrm>
          <a:prstGeom prst="rect">
            <a:avLst/>
          </a:prstGeom>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1pPr>
            <a:lvl2pPr lvl="1"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2pPr>
            <a:lvl3pPr lvl="2"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3pPr>
            <a:lvl4pPr lvl="3"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4pPr>
            <a:lvl5pPr lvl="4"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5pPr>
            <a:lvl6pPr lvl="5"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6pPr>
            <a:lvl7pPr lvl="6"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7pPr>
            <a:lvl8pPr lvl="7"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8pPr>
            <a:lvl9pPr lvl="8"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9pPr>
          </a:lstStyle>
          <a:p/>
        </p:txBody>
      </p:sp>
      <p:sp>
        <p:nvSpPr>
          <p:cNvPr id="154" name="Google Shape;154;p26"/>
          <p:cNvSpPr txBox="1"/>
          <p:nvPr>
            <p:ph idx="2"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155" name="Google Shape;155;p26"/>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1" type="twoColTx">
  <p:cSld name="TITLE_AND_TWO_COLUMNS">
    <p:spTree>
      <p:nvGrpSpPr>
        <p:cNvPr id="156" name="Shape 156"/>
        <p:cNvGrpSpPr/>
        <p:nvPr/>
      </p:nvGrpSpPr>
      <p:grpSpPr>
        <a:xfrm>
          <a:off x="0" y="0"/>
          <a:ext cx="0" cy="0"/>
          <a:chOff x="0" y="0"/>
          <a:chExt cx="0" cy="0"/>
        </a:xfrm>
      </p:grpSpPr>
      <p:sp>
        <p:nvSpPr>
          <p:cNvPr id="157" name="Google Shape;157;p27"/>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58" name="Google Shape;158;p27"/>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Clr>
                <a:schemeClr val="dk1"/>
              </a:buClr>
              <a:buSzPts val="1000"/>
              <a:buChar char="●"/>
              <a:defRPr>
                <a:solidFill>
                  <a:schemeClr val="dk1"/>
                </a:solidFill>
              </a:defRPr>
            </a:lvl1pPr>
            <a:lvl2pPr indent="-292100" lvl="1" marL="914400">
              <a:lnSpc>
                <a:spcPct val="100000"/>
              </a:lnSpc>
              <a:spcBef>
                <a:spcPts val="0"/>
              </a:spcBef>
              <a:spcAft>
                <a:spcPts val="0"/>
              </a:spcAft>
              <a:buClr>
                <a:schemeClr val="dk1"/>
              </a:buClr>
              <a:buSzPts val="1000"/>
              <a:buChar char="○"/>
              <a:defRPr sz="1000">
                <a:solidFill>
                  <a:schemeClr val="dk1"/>
                </a:solidFill>
              </a:defRPr>
            </a:lvl2pPr>
            <a:lvl3pPr indent="-292100" lvl="2" marL="1371600">
              <a:lnSpc>
                <a:spcPct val="100000"/>
              </a:lnSpc>
              <a:spcBef>
                <a:spcPts val="0"/>
              </a:spcBef>
              <a:spcAft>
                <a:spcPts val="0"/>
              </a:spcAft>
              <a:buClr>
                <a:schemeClr val="dk1"/>
              </a:buClr>
              <a:buSzPts val="1000"/>
              <a:buChar char="■"/>
              <a:defRPr>
                <a:solidFill>
                  <a:schemeClr val="dk1"/>
                </a:solidFill>
              </a:defRPr>
            </a:lvl3pPr>
            <a:lvl4pPr indent="-292100" lvl="3" marL="1828800">
              <a:lnSpc>
                <a:spcPct val="100000"/>
              </a:lnSpc>
              <a:spcBef>
                <a:spcPts val="0"/>
              </a:spcBef>
              <a:spcAft>
                <a:spcPts val="0"/>
              </a:spcAft>
              <a:buClr>
                <a:schemeClr val="dk1"/>
              </a:buClr>
              <a:buSzPts val="1000"/>
              <a:buChar char="●"/>
              <a:defRPr>
                <a:solidFill>
                  <a:schemeClr val="dk1"/>
                </a:solidFill>
              </a:defRPr>
            </a:lvl4pPr>
            <a:lvl5pPr indent="-292100" lvl="4" marL="2286000">
              <a:lnSpc>
                <a:spcPct val="100000"/>
              </a:lnSpc>
              <a:spcBef>
                <a:spcPts val="0"/>
              </a:spcBef>
              <a:spcAft>
                <a:spcPts val="0"/>
              </a:spcAft>
              <a:buClr>
                <a:schemeClr val="dk1"/>
              </a:buClr>
              <a:buSzPts val="1000"/>
              <a:buChar char="○"/>
              <a:defRPr>
                <a:solidFill>
                  <a:schemeClr val="dk1"/>
                </a:solidFill>
              </a:defRPr>
            </a:lvl5pPr>
            <a:lvl6pPr indent="-292100" lvl="5" marL="2743200">
              <a:lnSpc>
                <a:spcPct val="100000"/>
              </a:lnSpc>
              <a:spcBef>
                <a:spcPts val="0"/>
              </a:spcBef>
              <a:spcAft>
                <a:spcPts val="0"/>
              </a:spcAft>
              <a:buClr>
                <a:schemeClr val="dk1"/>
              </a:buClr>
              <a:buSzPts val="1000"/>
              <a:buChar char="■"/>
              <a:defRPr>
                <a:solidFill>
                  <a:schemeClr val="dk1"/>
                </a:solidFill>
              </a:defRPr>
            </a:lvl6pPr>
            <a:lvl7pPr indent="-292100" lvl="6" marL="3200400">
              <a:lnSpc>
                <a:spcPct val="100000"/>
              </a:lnSpc>
              <a:spcBef>
                <a:spcPts val="0"/>
              </a:spcBef>
              <a:spcAft>
                <a:spcPts val="0"/>
              </a:spcAft>
              <a:buClr>
                <a:schemeClr val="dk1"/>
              </a:buClr>
              <a:buSzPts val="1000"/>
              <a:buChar char="●"/>
              <a:defRPr>
                <a:solidFill>
                  <a:schemeClr val="dk1"/>
                </a:solidFill>
              </a:defRPr>
            </a:lvl7pPr>
            <a:lvl8pPr indent="-292100" lvl="7" marL="3657600">
              <a:lnSpc>
                <a:spcPct val="100000"/>
              </a:lnSpc>
              <a:spcBef>
                <a:spcPts val="0"/>
              </a:spcBef>
              <a:spcAft>
                <a:spcPts val="0"/>
              </a:spcAft>
              <a:buClr>
                <a:schemeClr val="dk1"/>
              </a:buClr>
              <a:buSzPts val="1000"/>
              <a:buChar char="○"/>
              <a:defRPr>
                <a:solidFill>
                  <a:schemeClr val="dk1"/>
                </a:solidFill>
              </a:defRPr>
            </a:lvl8pPr>
            <a:lvl9pPr indent="-292100" lvl="8" marL="4114800">
              <a:lnSpc>
                <a:spcPct val="100000"/>
              </a:lnSpc>
              <a:spcBef>
                <a:spcPts val="0"/>
              </a:spcBef>
              <a:spcAft>
                <a:spcPts val="0"/>
              </a:spcAft>
              <a:buClr>
                <a:schemeClr val="dk1"/>
              </a:buClr>
              <a:buSzPts val="1000"/>
              <a:buChar char="■"/>
              <a:defRPr>
                <a:solidFill>
                  <a:schemeClr val="dk1"/>
                </a:solidFill>
              </a:defRPr>
            </a:lvl9pPr>
          </a:lstStyle>
          <a:p/>
        </p:txBody>
      </p:sp>
      <p:sp>
        <p:nvSpPr>
          <p:cNvPr id="159" name="Google Shape;15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27"/>
          <p:cNvSpPr/>
          <p:nvPr>
            <p:ph idx="2" type="pic"/>
          </p:nvPr>
        </p:nvSpPr>
        <p:spPr>
          <a:xfrm>
            <a:off x="3726325" y="669925"/>
            <a:ext cx="5220900" cy="4276800"/>
          </a:xfrm>
          <a:prstGeom prst="round2DiagRect">
            <a:avLst>
              <a:gd fmla="val 16667" name="adj1"/>
              <a:gd fmla="val 0" name="adj2"/>
            </a:avLst>
          </a:prstGeom>
          <a:noFill/>
          <a:ln>
            <a:noFill/>
          </a:ln>
        </p:spPr>
      </p:sp>
      <p:sp>
        <p:nvSpPr>
          <p:cNvPr id="161" name="Google Shape;161;p27"/>
          <p:cNvSpPr txBox="1"/>
          <p:nvPr>
            <p:ph idx="3"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162" name="Google Shape;162;p27"/>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2">
  <p:cSld name="TITLE_AND_TWO_COLUMNS_1">
    <p:bg>
      <p:bgPr>
        <a:solidFill>
          <a:schemeClr val="dk1"/>
        </a:solidFill>
      </p:bgPr>
    </p:bg>
    <p:spTree>
      <p:nvGrpSpPr>
        <p:cNvPr id="163" name="Shape 163"/>
        <p:cNvGrpSpPr/>
        <p:nvPr/>
      </p:nvGrpSpPr>
      <p:grpSpPr>
        <a:xfrm>
          <a:off x="0" y="0"/>
          <a:ext cx="0" cy="0"/>
          <a:chOff x="0" y="0"/>
          <a:chExt cx="0" cy="0"/>
        </a:xfrm>
      </p:grpSpPr>
      <p:sp>
        <p:nvSpPr>
          <p:cNvPr id="164" name="Google Shape;164;p28"/>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450"/>
              <a:buNone/>
              <a:defRPr>
                <a:solidFill>
                  <a:schemeClr val="lt1"/>
                </a:solidFill>
              </a:defRPr>
            </a:lvl1pPr>
            <a:lvl2pPr lvl="1">
              <a:spcBef>
                <a:spcPts val="0"/>
              </a:spcBef>
              <a:spcAft>
                <a:spcPts val="0"/>
              </a:spcAft>
              <a:buClr>
                <a:schemeClr val="lt1"/>
              </a:buClr>
              <a:buSzPts val="3450"/>
              <a:buNone/>
              <a:defRPr>
                <a:solidFill>
                  <a:schemeClr val="lt1"/>
                </a:solidFill>
              </a:defRPr>
            </a:lvl2pPr>
            <a:lvl3pPr lvl="2">
              <a:spcBef>
                <a:spcPts val="0"/>
              </a:spcBef>
              <a:spcAft>
                <a:spcPts val="0"/>
              </a:spcAft>
              <a:buClr>
                <a:schemeClr val="lt1"/>
              </a:buClr>
              <a:buSzPts val="3450"/>
              <a:buNone/>
              <a:defRPr>
                <a:solidFill>
                  <a:schemeClr val="lt1"/>
                </a:solidFill>
              </a:defRPr>
            </a:lvl3pPr>
            <a:lvl4pPr lvl="3">
              <a:spcBef>
                <a:spcPts val="0"/>
              </a:spcBef>
              <a:spcAft>
                <a:spcPts val="0"/>
              </a:spcAft>
              <a:buClr>
                <a:schemeClr val="lt1"/>
              </a:buClr>
              <a:buSzPts val="3450"/>
              <a:buNone/>
              <a:defRPr>
                <a:solidFill>
                  <a:schemeClr val="lt1"/>
                </a:solidFill>
              </a:defRPr>
            </a:lvl4pPr>
            <a:lvl5pPr lvl="4">
              <a:spcBef>
                <a:spcPts val="0"/>
              </a:spcBef>
              <a:spcAft>
                <a:spcPts val="0"/>
              </a:spcAft>
              <a:buClr>
                <a:schemeClr val="lt1"/>
              </a:buClr>
              <a:buSzPts val="3450"/>
              <a:buNone/>
              <a:defRPr>
                <a:solidFill>
                  <a:schemeClr val="lt1"/>
                </a:solidFill>
              </a:defRPr>
            </a:lvl5pPr>
            <a:lvl6pPr lvl="5">
              <a:spcBef>
                <a:spcPts val="0"/>
              </a:spcBef>
              <a:spcAft>
                <a:spcPts val="0"/>
              </a:spcAft>
              <a:buClr>
                <a:schemeClr val="lt1"/>
              </a:buClr>
              <a:buSzPts val="3450"/>
              <a:buNone/>
              <a:defRPr>
                <a:solidFill>
                  <a:schemeClr val="lt1"/>
                </a:solidFill>
              </a:defRPr>
            </a:lvl6pPr>
            <a:lvl7pPr lvl="6">
              <a:spcBef>
                <a:spcPts val="0"/>
              </a:spcBef>
              <a:spcAft>
                <a:spcPts val="0"/>
              </a:spcAft>
              <a:buClr>
                <a:schemeClr val="lt1"/>
              </a:buClr>
              <a:buSzPts val="3450"/>
              <a:buNone/>
              <a:defRPr>
                <a:solidFill>
                  <a:schemeClr val="lt1"/>
                </a:solidFill>
              </a:defRPr>
            </a:lvl7pPr>
            <a:lvl8pPr lvl="7">
              <a:spcBef>
                <a:spcPts val="0"/>
              </a:spcBef>
              <a:spcAft>
                <a:spcPts val="0"/>
              </a:spcAft>
              <a:buClr>
                <a:schemeClr val="lt1"/>
              </a:buClr>
              <a:buSzPts val="3450"/>
              <a:buNone/>
              <a:defRPr>
                <a:solidFill>
                  <a:schemeClr val="lt1"/>
                </a:solidFill>
              </a:defRPr>
            </a:lvl8pPr>
            <a:lvl9pPr lvl="8">
              <a:spcBef>
                <a:spcPts val="0"/>
              </a:spcBef>
              <a:spcAft>
                <a:spcPts val="0"/>
              </a:spcAft>
              <a:buClr>
                <a:schemeClr val="lt1"/>
              </a:buClr>
              <a:buSzPts val="3450"/>
              <a:buNone/>
              <a:defRPr>
                <a:solidFill>
                  <a:schemeClr val="lt1"/>
                </a:solidFill>
              </a:defRPr>
            </a:lvl9pPr>
          </a:lstStyle>
          <a:p/>
        </p:txBody>
      </p:sp>
      <p:sp>
        <p:nvSpPr>
          <p:cNvPr id="165" name="Google Shape;165;p28"/>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Clr>
                <a:schemeClr val="lt1"/>
              </a:buClr>
              <a:buSzPts val="1000"/>
              <a:buChar char="●"/>
              <a:defRPr>
                <a:solidFill>
                  <a:schemeClr val="lt1"/>
                </a:solidFill>
              </a:defRPr>
            </a:lvl1pPr>
            <a:lvl2pPr indent="-292100" lvl="1" marL="914400">
              <a:lnSpc>
                <a:spcPct val="100000"/>
              </a:lnSpc>
              <a:spcBef>
                <a:spcPts val="0"/>
              </a:spcBef>
              <a:spcAft>
                <a:spcPts val="0"/>
              </a:spcAft>
              <a:buClr>
                <a:schemeClr val="lt1"/>
              </a:buClr>
              <a:buSzPts val="1000"/>
              <a:buChar char="○"/>
              <a:defRPr sz="1000">
                <a:solidFill>
                  <a:schemeClr val="lt1"/>
                </a:solidFill>
              </a:defRPr>
            </a:lvl2pPr>
            <a:lvl3pPr indent="-292100" lvl="2" marL="1371600">
              <a:lnSpc>
                <a:spcPct val="100000"/>
              </a:lnSpc>
              <a:spcBef>
                <a:spcPts val="0"/>
              </a:spcBef>
              <a:spcAft>
                <a:spcPts val="0"/>
              </a:spcAft>
              <a:buClr>
                <a:schemeClr val="lt1"/>
              </a:buClr>
              <a:buSzPts val="1000"/>
              <a:buChar char="■"/>
              <a:defRPr>
                <a:solidFill>
                  <a:schemeClr val="lt1"/>
                </a:solidFill>
              </a:defRPr>
            </a:lvl3pPr>
            <a:lvl4pPr indent="-292100" lvl="3" marL="1828800">
              <a:lnSpc>
                <a:spcPct val="100000"/>
              </a:lnSpc>
              <a:spcBef>
                <a:spcPts val="0"/>
              </a:spcBef>
              <a:spcAft>
                <a:spcPts val="0"/>
              </a:spcAft>
              <a:buClr>
                <a:schemeClr val="lt1"/>
              </a:buClr>
              <a:buSzPts val="1000"/>
              <a:buChar char="●"/>
              <a:defRPr>
                <a:solidFill>
                  <a:schemeClr val="lt1"/>
                </a:solidFill>
              </a:defRPr>
            </a:lvl4pPr>
            <a:lvl5pPr indent="-292100" lvl="4" marL="2286000">
              <a:lnSpc>
                <a:spcPct val="100000"/>
              </a:lnSpc>
              <a:spcBef>
                <a:spcPts val="0"/>
              </a:spcBef>
              <a:spcAft>
                <a:spcPts val="0"/>
              </a:spcAft>
              <a:buClr>
                <a:schemeClr val="lt1"/>
              </a:buClr>
              <a:buSzPts val="1000"/>
              <a:buChar char="○"/>
              <a:defRPr>
                <a:solidFill>
                  <a:schemeClr val="lt1"/>
                </a:solidFill>
              </a:defRPr>
            </a:lvl5pPr>
            <a:lvl6pPr indent="-292100" lvl="5" marL="2743200">
              <a:lnSpc>
                <a:spcPct val="100000"/>
              </a:lnSpc>
              <a:spcBef>
                <a:spcPts val="0"/>
              </a:spcBef>
              <a:spcAft>
                <a:spcPts val="0"/>
              </a:spcAft>
              <a:buClr>
                <a:schemeClr val="lt1"/>
              </a:buClr>
              <a:buSzPts val="1000"/>
              <a:buChar char="■"/>
              <a:defRPr>
                <a:solidFill>
                  <a:schemeClr val="lt1"/>
                </a:solidFill>
              </a:defRPr>
            </a:lvl6pPr>
            <a:lvl7pPr indent="-292100" lvl="6" marL="3200400">
              <a:lnSpc>
                <a:spcPct val="100000"/>
              </a:lnSpc>
              <a:spcBef>
                <a:spcPts val="0"/>
              </a:spcBef>
              <a:spcAft>
                <a:spcPts val="0"/>
              </a:spcAft>
              <a:buClr>
                <a:schemeClr val="lt1"/>
              </a:buClr>
              <a:buSzPts val="1000"/>
              <a:buChar char="●"/>
              <a:defRPr>
                <a:solidFill>
                  <a:schemeClr val="lt1"/>
                </a:solidFill>
              </a:defRPr>
            </a:lvl7pPr>
            <a:lvl8pPr indent="-292100" lvl="7" marL="3657600">
              <a:lnSpc>
                <a:spcPct val="100000"/>
              </a:lnSpc>
              <a:spcBef>
                <a:spcPts val="0"/>
              </a:spcBef>
              <a:spcAft>
                <a:spcPts val="0"/>
              </a:spcAft>
              <a:buClr>
                <a:schemeClr val="lt1"/>
              </a:buClr>
              <a:buSzPts val="1000"/>
              <a:buChar char="○"/>
              <a:defRPr>
                <a:solidFill>
                  <a:schemeClr val="lt1"/>
                </a:solidFill>
              </a:defRPr>
            </a:lvl8pPr>
            <a:lvl9pPr indent="-292100" lvl="8" marL="4114800">
              <a:lnSpc>
                <a:spcPct val="100000"/>
              </a:lnSpc>
              <a:spcBef>
                <a:spcPts val="0"/>
              </a:spcBef>
              <a:spcAft>
                <a:spcPts val="0"/>
              </a:spcAft>
              <a:buClr>
                <a:schemeClr val="lt1"/>
              </a:buClr>
              <a:buSzPts val="1000"/>
              <a:buChar char="■"/>
              <a:defRPr>
                <a:solidFill>
                  <a:schemeClr val="lt1"/>
                </a:solidFill>
              </a:defRPr>
            </a:lvl9pPr>
          </a:lstStyle>
          <a:p/>
        </p:txBody>
      </p:sp>
      <p:sp>
        <p:nvSpPr>
          <p:cNvPr id="166" name="Google Shape;16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28"/>
          <p:cNvSpPr/>
          <p:nvPr>
            <p:ph idx="2" type="pic"/>
          </p:nvPr>
        </p:nvSpPr>
        <p:spPr>
          <a:xfrm>
            <a:off x="3726325" y="669925"/>
            <a:ext cx="5220900" cy="4276800"/>
          </a:xfrm>
          <a:prstGeom prst="round2DiagRect">
            <a:avLst>
              <a:gd fmla="val 16667" name="adj1"/>
              <a:gd fmla="val 0" name="adj2"/>
            </a:avLst>
          </a:prstGeom>
          <a:noFill/>
          <a:ln>
            <a:noFill/>
          </a:ln>
        </p:spPr>
      </p:sp>
      <p:sp>
        <p:nvSpPr>
          <p:cNvPr id="168" name="Google Shape;168;p28"/>
          <p:cNvSpPr txBox="1"/>
          <p:nvPr>
            <p:ph idx="3"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169" name="Google Shape;169;p28"/>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
        <p:nvSpPr>
          <p:cNvPr id="170" name="Google Shape;170;p28"/>
          <p:cNvSpPr txBox="1"/>
          <p:nvPr>
            <p:ph idx="5"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chart">
  <p:cSld name="SECTION_TITLE_AND_DESCRIPTION">
    <p:bg>
      <p:bgPr>
        <a:solidFill>
          <a:schemeClr val="lt2"/>
        </a:solidFill>
      </p:bgPr>
    </p:bg>
    <p:spTree>
      <p:nvGrpSpPr>
        <p:cNvPr id="171" name="Shape 171"/>
        <p:cNvGrpSpPr/>
        <p:nvPr/>
      </p:nvGrpSpPr>
      <p:grpSpPr>
        <a:xfrm>
          <a:off x="0" y="0"/>
          <a:ext cx="0" cy="0"/>
          <a:chOff x="0" y="0"/>
          <a:chExt cx="0" cy="0"/>
        </a:xfrm>
      </p:grpSpPr>
      <p:sp>
        <p:nvSpPr>
          <p:cNvPr id="172" name="Google Shape;172;p29"/>
          <p:cNvSpPr/>
          <p:nvPr/>
        </p:nvSpPr>
        <p:spPr>
          <a:xfrm>
            <a:off x="4305000" y="-125"/>
            <a:ext cx="4839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3" name="Google Shape;17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29"/>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Clr>
                <a:schemeClr val="dk2"/>
              </a:buClr>
              <a:buSzPts val="3450"/>
              <a:buNone/>
              <a:defRPr>
                <a:solidFill>
                  <a:schemeClr val="dk2"/>
                </a:solidFill>
              </a:defRPr>
            </a:lvl1pPr>
            <a:lvl2pPr lvl="1">
              <a:spcBef>
                <a:spcPts val="0"/>
              </a:spcBef>
              <a:spcAft>
                <a:spcPts val="0"/>
              </a:spcAft>
              <a:buClr>
                <a:schemeClr val="dk2"/>
              </a:buClr>
              <a:buSzPts val="3450"/>
              <a:buNone/>
              <a:defRPr>
                <a:solidFill>
                  <a:schemeClr val="dk2"/>
                </a:solidFill>
              </a:defRPr>
            </a:lvl2pPr>
            <a:lvl3pPr lvl="2">
              <a:spcBef>
                <a:spcPts val="0"/>
              </a:spcBef>
              <a:spcAft>
                <a:spcPts val="0"/>
              </a:spcAft>
              <a:buClr>
                <a:schemeClr val="dk2"/>
              </a:buClr>
              <a:buSzPts val="3450"/>
              <a:buNone/>
              <a:defRPr>
                <a:solidFill>
                  <a:schemeClr val="dk2"/>
                </a:solidFill>
              </a:defRPr>
            </a:lvl3pPr>
            <a:lvl4pPr lvl="3">
              <a:spcBef>
                <a:spcPts val="0"/>
              </a:spcBef>
              <a:spcAft>
                <a:spcPts val="0"/>
              </a:spcAft>
              <a:buClr>
                <a:schemeClr val="dk2"/>
              </a:buClr>
              <a:buSzPts val="3450"/>
              <a:buNone/>
              <a:defRPr>
                <a:solidFill>
                  <a:schemeClr val="dk2"/>
                </a:solidFill>
              </a:defRPr>
            </a:lvl4pPr>
            <a:lvl5pPr lvl="4">
              <a:spcBef>
                <a:spcPts val="0"/>
              </a:spcBef>
              <a:spcAft>
                <a:spcPts val="0"/>
              </a:spcAft>
              <a:buClr>
                <a:schemeClr val="dk2"/>
              </a:buClr>
              <a:buSzPts val="3450"/>
              <a:buNone/>
              <a:defRPr>
                <a:solidFill>
                  <a:schemeClr val="dk2"/>
                </a:solidFill>
              </a:defRPr>
            </a:lvl5pPr>
            <a:lvl6pPr lvl="5">
              <a:spcBef>
                <a:spcPts val="0"/>
              </a:spcBef>
              <a:spcAft>
                <a:spcPts val="0"/>
              </a:spcAft>
              <a:buClr>
                <a:schemeClr val="dk2"/>
              </a:buClr>
              <a:buSzPts val="3450"/>
              <a:buNone/>
              <a:defRPr>
                <a:solidFill>
                  <a:schemeClr val="dk2"/>
                </a:solidFill>
              </a:defRPr>
            </a:lvl6pPr>
            <a:lvl7pPr lvl="6">
              <a:spcBef>
                <a:spcPts val="0"/>
              </a:spcBef>
              <a:spcAft>
                <a:spcPts val="0"/>
              </a:spcAft>
              <a:buClr>
                <a:schemeClr val="dk2"/>
              </a:buClr>
              <a:buSzPts val="3450"/>
              <a:buNone/>
              <a:defRPr>
                <a:solidFill>
                  <a:schemeClr val="dk2"/>
                </a:solidFill>
              </a:defRPr>
            </a:lvl7pPr>
            <a:lvl8pPr lvl="7">
              <a:spcBef>
                <a:spcPts val="0"/>
              </a:spcBef>
              <a:spcAft>
                <a:spcPts val="0"/>
              </a:spcAft>
              <a:buClr>
                <a:schemeClr val="dk2"/>
              </a:buClr>
              <a:buSzPts val="3450"/>
              <a:buNone/>
              <a:defRPr>
                <a:solidFill>
                  <a:schemeClr val="dk2"/>
                </a:solidFill>
              </a:defRPr>
            </a:lvl8pPr>
            <a:lvl9pPr lvl="8">
              <a:spcBef>
                <a:spcPts val="0"/>
              </a:spcBef>
              <a:spcAft>
                <a:spcPts val="0"/>
              </a:spcAft>
              <a:buClr>
                <a:schemeClr val="dk2"/>
              </a:buClr>
              <a:buSzPts val="3450"/>
              <a:buNone/>
              <a:defRPr>
                <a:solidFill>
                  <a:schemeClr val="dk2"/>
                </a:solidFill>
              </a:defRPr>
            </a:lvl9pPr>
          </a:lstStyle>
          <a:p/>
        </p:txBody>
      </p:sp>
      <p:sp>
        <p:nvSpPr>
          <p:cNvPr id="175" name="Google Shape;175;p29"/>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292100" lvl="1" marL="914400">
              <a:lnSpc>
                <a:spcPct val="100000"/>
              </a:lnSpc>
              <a:spcBef>
                <a:spcPts val="0"/>
              </a:spcBef>
              <a:spcAft>
                <a:spcPts val="0"/>
              </a:spcAft>
              <a:buSzPts val="1000"/>
              <a:buChar char="○"/>
              <a:defRPr sz="1000"/>
            </a:lvl2pPr>
            <a:lvl3pPr indent="-292100" lvl="2" marL="1371600">
              <a:lnSpc>
                <a:spcPct val="100000"/>
              </a:lnSpc>
              <a:spcBef>
                <a:spcPts val="0"/>
              </a:spcBef>
              <a:spcAft>
                <a:spcPts val="0"/>
              </a:spcAft>
              <a:buSzPts val="1000"/>
              <a:buChar char="■"/>
              <a:defRPr/>
            </a:lvl3pPr>
            <a:lvl4pPr indent="-292100" lvl="3" marL="1828800">
              <a:lnSpc>
                <a:spcPct val="100000"/>
              </a:lnSpc>
              <a:spcBef>
                <a:spcPts val="0"/>
              </a:spcBef>
              <a:spcAft>
                <a:spcPts val="0"/>
              </a:spcAft>
              <a:buSzPts val="1000"/>
              <a:buChar char="●"/>
              <a:defRPr/>
            </a:lvl4pPr>
            <a:lvl5pPr indent="-292100" lvl="4" marL="2286000">
              <a:lnSpc>
                <a:spcPct val="100000"/>
              </a:lnSpc>
              <a:spcBef>
                <a:spcPts val="0"/>
              </a:spcBef>
              <a:spcAft>
                <a:spcPts val="0"/>
              </a:spcAft>
              <a:buSzPts val="1000"/>
              <a:buChar char="○"/>
              <a:defRPr/>
            </a:lvl5pPr>
            <a:lvl6pPr indent="-292100" lvl="5" marL="2743200">
              <a:lnSpc>
                <a:spcPct val="100000"/>
              </a:lnSpc>
              <a:spcBef>
                <a:spcPts val="0"/>
              </a:spcBef>
              <a:spcAft>
                <a:spcPts val="0"/>
              </a:spcAft>
              <a:buSzPts val="1000"/>
              <a:buChar char="■"/>
              <a:defRPr/>
            </a:lvl6pPr>
            <a:lvl7pPr indent="-292100" lvl="6" marL="3200400">
              <a:lnSpc>
                <a:spcPct val="100000"/>
              </a:lnSpc>
              <a:spcBef>
                <a:spcPts val="0"/>
              </a:spcBef>
              <a:spcAft>
                <a:spcPts val="0"/>
              </a:spcAft>
              <a:buSzPts val="1000"/>
              <a:buChar char="●"/>
              <a:defRPr/>
            </a:lvl7pPr>
            <a:lvl8pPr indent="-292100" lvl="7" marL="3657600">
              <a:lnSpc>
                <a:spcPct val="100000"/>
              </a:lnSpc>
              <a:spcBef>
                <a:spcPts val="0"/>
              </a:spcBef>
              <a:spcAft>
                <a:spcPts val="0"/>
              </a:spcAft>
              <a:buSzPts val="1000"/>
              <a:buChar char="○"/>
              <a:defRPr/>
            </a:lvl8pPr>
            <a:lvl9pPr indent="-292100" lvl="8" marL="4114800">
              <a:lnSpc>
                <a:spcPct val="100000"/>
              </a:lnSpc>
              <a:spcBef>
                <a:spcPts val="0"/>
              </a:spcBef>
              <a:spcAft>
                <a:spcPts val="0"/>
              </a:spcAft>
              <a:buSzPts val="1000"/>
              <a:buChar char="■"/>
              <a:defRPr/>
            </a:lvl9pPr>
          </a:lstStyle>
          <a:p/>
        </p:txBody>
      </p:sp>
      <p:sp>
        <p:nvSpPr>
          <p:cNvPr id="176" name="Google Shape;176;p29"/>
          <p:cNvSpPr txBox="1"/>
          <p:nvPr>
            <p:ph idx="2"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
        <p:nvSpPr>
          <p:cNvPr id="177" name="Google Shape;177;p29"/>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APTION_ONLY">
    <p:bg>
      <p:bgPr>
        <a:solidFill>
          <a:schemeClr val="lt2"/>
        </a:solidFill>
      </p:bgPr>
    </p:bg>
    <p:spTree>
      <p:nvGrpSpPr>
        <p:cNvPr id="178" name="Shape 178"/>
        <p:cNvGrpSpPr/>
        <p:nvPr/>
      </p:nvGrpSpPr>
      <p:grpSpPr>
        <a:xfrm>
          <a:off x="0" y="0"/>
          <a:ext cx="0" cy="0"/>
          <a:chOff x="0" y="0"/>
          <a:chExt cx="0" cy="0"/>
        </a:xfrm>
      </p:grpSpPr>
      <p:sp>
        <p:nvSpPr>
          <p:cNvPr id="179" name="Google Shape;17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80" name="Google Shape;180;p30"/>
          <p:cNvSpPr txBox="1"/>
          <p:nvPr>
            <p:ph idx="1" type="body"/>
          </p:nvPr>
        </p:nvSpPr>
        <p:spPr>
          <a:xfrm>
            <a:off x="203000" y="89145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1" name="Google Shape;181;p30"/>
          <p:cNvSpPr txBox="1"/>
          <p:nvPr>
            <p:ph idx="2" type="body"/>
          </p:nvPr>
        </p:nvSpPr>
        <p:spPr>
          <a:xfrm>
            <a:off x="2030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2" name="Google Shape;182;p30"/>
          <p:cNvSpPr txBox="1"/>
          <p:nvPr>
            <p:ph idx="3" type="body"/>
          </p:nvPr>
        </p:nvSpPr>
        <p:spPr>
          <a:xfrm>
            <a:off x="2030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83" name="Google Shape;183;p30"/>
          <p:cNvSpPr txBox="1"/>
          <p:nvPr>
            <p:ph idx="4" type="body"/>
          </p:nvPr>
        </p:nvSpPr>
        <p:spPr>
          <a:xfrm>
            <a:off x="2030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4" name="Google Shape;184;p30"/>
          <p:cNvSpPr txBox="1"/>
          <p:nvPr>
            <p:ph idx="5" type="body"/>
          </p:nvPr>
        </p:nvSpPr>
        <p:spPr>
          <a:xfrm>
            <a:off x="2030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5" name="Google Shape;185;p30"/>
          <p:cNvSpPr txBox="1"/>
          <p:nvPr>
            <p:ph idx="6" type="body"/>
          </p:nvPr>
        </p:nvSpPr>
        <p:spPr>
          <a:xfrm>
            <a:off x="2030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86" name="Google Shape;186;p30"/>
          <p:cNvSpPr txBox="1"/>
          <p:nvPr>
            <p:ph idx="7" type="body"/>
          </p:nvPr>
        </p:nvSpPr>
        <p:spPr>
          <a:xfrm>
            <a:off x="2030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7" name="Google Shape;187;p30"/>
          <p:cNvSpPr txBox="1"/>
          <p:nvPr>
            <p:ph idx="8" type="body"/>
          </p:nvPr>
        </p:nvSpPr>
        <p:spPr>
          <a:xfrm>
            <a:off x="203000" y="386240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88" name="Google Shape;188;p30"/>
          <p:cNvSpPr txBox="1"/>
          <p:nvPr>
            <p:ph idx="9" type="body"/>
          </p:nvPr>
        </p:nvSpPr>
        <p:spPr>
          <a:xfrm>
            <a:off x="203000" y="413060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89" name="Google Shape;189;p30"/>
          <p:cNvSpPr txBox="1"/>
          <p:nvPr>
            <p:ph idx="13" type="body"/>
          </p:nvPr>
        </p:nvSpPr>
        <p:spPr>
          <a:xfrm>
            <a:off x="3249600" y="8914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0" name="Google Shape;190;p30"/>
          <p:cNvSpPr txBox="1"/>
          <p:nvPr>
            <p:ph idx="14" type="body"/>
          </p:nvPr>
        </p:nvSpPr>
        <p:spPr>
          <a:xfrm>
            <a:off x="32496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1" name="Google Shape;191;p30"/>
          <p:cNvSpPr txBox="1"/>
          <p:nvPr>
            <p:ph idx="15" type="body"/>
          </p:nvPr>
        </p:nvSpPr>
        <p:spPr>
          <a:xfrm>
            <a:off x="32496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92" name="Google Shape;192;p30"/>
          <p:cNvSpPr txBox="1"/>
          <p:nvPr>
            <p:ph idx="16" type="body"/>
          </p:nvPr>
        </p:nvSpPr>
        <p:spPr>
          <a:xfrm>
            <a:off x="32496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3" name="Google Shape;193;p30"/>
          <p:cNvSpPr txBox="1"/>
          <p:nvPr>
            <p:ph idx="17" type="body"/>
          </p:nvPr>
        </p:nvSpPr>
        <p:spPr>
          <a:xfrm>
            <a:off x="32496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4" name="Google Shape;194;p30"/>
          <p:cNvSpPr txBox="1"/>
          <p:nvPr>
            <p:ph idx="18" type="body"/>
          </p:nvPr>
        </p:nvSpPr>
        <p:spPr>
          <a:xfrm>
            <a:off x="32496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95" name="Google Shape;195;p30"/>
          <p:cNvSpPr txBox="1"/>
          <p:nvPr>
            <p:ph idx="19" type="body"/>
          </p:nvPr>
        </p:nvSpPr>
        <p:spPr>
          <a:xfrm>
            <a:off x="32496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6" name="Google Shape;196;p30"/>
          <p:cNvSpPr txBox="1"/>
          <p:nvPr>
            <p:ph idx="20" type="body"/>
          </p:nvPr>
        </p:nvSpPr>
        <p:spPr>
          <a:xfrm>
            <a:off x="3249600" y="3862400"/>
            <a:ext cx="2644800" cy="2682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7" name="Google Shape;197;p30"/>
          <p:cNvSpPr txBox="1"/>
          <p:nvPr>
            <p:ph idx="21" type="body"/>
          </p:nvPr>
        </p:nvSpPr>
        <p:spPr>
          <a:xfrm>
            <a:off x="3249600" y="413060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198" name="Google Shape;198;p30"/>
          <p:cNvSpPr txBox="1"/>
          <p:nvPr>
            <p:ph idx="22" type="body"/>
          </p:nvPr>
        </p:nvSpPr>
        <p:spPr>
          <a:xfrm>
            <a:off x="6296200" y="8914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199" name="Google Shape;199;p30"/>
          <p:cNvSpPr txBox="1"/>
          <p:nvPr>
            <p:ph idx="23" type="body"/>
          </p:nvPr>
        </p:nvSpPr>
        <p:spPr>
          <a:xfrm>
            <a:off x="62962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00" name="Google Shape;200;p30"/>
          <p:cNvSpPr txBox="1"/>
          <p:nvPr>
            <p:ph idx="24" type="body"/>
          </p:nvPr>
        </p:nvSpPr>
        <p:spPr>
          <a:xfrm>
            <a:off x="62962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01" name="Google Shape;201;p30"/>
          <p:cNvSpPr txBox="1"/>
          <p:nvPr>
            <p:ph idx="25" type="body"/>
          </p:nvPr>
        </p:nvSpPr>
        <p:spPr>
          <a:xfrm>
            <a:off x="62962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02" name="Google Shape;202;p30"/>
          <p:cNvSpPr txBox="1"/>
          <p:nvPr>
            <p:ph idx="26" type="body"/>
          </p:nvPr>
        </p:nvSpPr>
        <p:spPr>
          <a:xfrm>
            <a:off x="62962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03" name="Google Shape;203;p30"/>
          <p:cNvSpPr txBox="1"/>
          <p:nvPr>
            <p:ph idx="27" type="body"/>
          </p:nvPr>
        </p:nvSpPr>
        <p:spPr>
          <a:xfrm>
            <a:off x="62962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04" name="Google Shape;204;p30"/>
          <p:cNvSpPr txBox="1"/>
          <p:nvPr>
            <p:ph idx="28" type="body"/>
          </p:nvPr>
        </p:nvSpPr>
        <p:spPr>
          <a:xfrm>
            <a:off x="62962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05" name="Google Shape;205;p30"/>
          <p:cNvSpPr txBox="1"/>
          <p:nvPr>
            <p:ph idx="29" type="body"/>
          </p:nvPr>
        </p:nvSpPr>
        <p:spPr>
          <a:xfrm>
            <a:off x="6296200" y="3862400"/>
            <a:ext cx="2644800" cy="2682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06" name="Google Shape;206;p30"/>
          <p:cNvSpPr txBox="1"/>
          <p:nvPr>
            <p:ph idx="30" type="body"/>
          </p:nvPr>
        </p:nvSpPr>
        <p:spPr>
          <a:xfrm>
            <a:off x="6296200" y="4130600"/>
            <a:ext cx="2644800" cy="268200"/>
          </a:xfrm>
          <a:prstGeom prst="rect">
            <a:avLst/>
          </a:prstGeom>
        </p:spPr>
        <p:txBody>
          <a:bodyPr anchorCtr="0" anchor="t" bIns="91425" lIns="91425" spcFirstLastPara="1" rIns="91425" wrap="square" tIns="91425">
            <a:no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07" name="Google Shape;207;p30"/>
          <p:cNvSpPr txBox="1"/>
          <p:nvPr>
            <p:ph idx="31"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
        <p:nvSpPr>
          <p:cNvPr id="208" name="Google Shape;208;p30"/>
          <p:cNvSpPr txBox="1"/>
          <p:nvPr>
            <p:ph idx="32"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SzPts val="800"/>
              <a:buChar char="●"/>
              <a:defRPr sz="800"/>
            </a:lvl1pPr>
            <a:lvl2pPr indent="-279400" lvl="1" marL="914400" algn="r">
              <a:spcBef>
                <a:spcPts val="0"/>
              </a:spcBef>
              <a:spcAft>
                <a:spcPts val="0"/>
              </a:spcAft>
              <a:buSzPts val="800"/>
              <a:buChar char="○"/>
              <a:defRPr/>
            </a:lvl2pPr>
            <a:lvl3pPr indent="-279400" lvl="2" marL="1371600" algn="r">
              <a:spcBef>
                <a:spcPts val="0"/>
              </a:spcBef>
              <a:spcAft>
                <a:spcPts val="0"/>
              </a:spcAft>
              <a:buSzPts val="800"/>
              <a:buChar char="■"/>
              <a:defRPr sz="800"/>
            </a:lvl3pPr>
            <a:lvl4pPr indent="-279400" lvl="3" marL="1828800" algn="r">
              <a:spcBef>
                <a:spcPts val="0"/>
              </a:spcBef>
              <a:spcAft>
                <a:spcPts val="0"/>
              </a:spcAft>
              <a:buSzPts val="800"/>
              <a:buChar char="●"/>
              <a:defRPr sz="800"/>
            </a:lvl4pPr>
            <a:lvl5pPr indent="-279400" lvl="4" marL="2286000" algn="r">
              <a:spcBef>
                <a:spcPts val="0"/>
              </a:spcBef>
              <a:spcAft>
                <a:spcPts val="0"/>
              </a:spcAft>
              <a:buSzPts val="800"/>
              <a:buChar char="○"/>
              <a:defRPr sz="800"/>
            </a:lvl5pPr>
            <a:lvl6pPr indent="-279400" lvl="5" marL="2743200" algn="r">
              <a:spcBef>
                <a:spcPts val="0"/>
              </a:spcBef>
              <a:spcAft>
                <a:spcPts val="0"/>
              </a:spcAft>
              <a:buSzPts val="800"/>
              <a:buChar char="■"/>
              <a:defRPr sz="800"/>
            </a:lvl6pPr>
            <a:lvl7pPr indent="-279400" lvl="6" marL="3200400" algn="r">
              <a:spcBef>
                <a:spcPts val="0"/>
              </a:spcBef>
              <a:spcAft>
                <a:spcPts val="0"/>
              </a:spcAft>
              <a:buSzPts val="800"/>
              <a:buChar char="●"/>
              <a:defRPr sz="800"/>
            </a:lvl7pPr>
            <a:lvl8pPr indent="-279400" lvl="7" marL="3657600" algn="r">
              <a:spcBef>
                <a:spcPts val="0"/>
              </a:spcBef>
              <a:spcAft>
                <a:spcPts val="0"/>
              </a:spcAft>
              <a:buSzPts val="800"/>
              <a:buChar char="○"/>
              <a:defRPr sz="800"/>
            </a:lvl8pPr>
            <a:lvl9pPr indent="-279400" lvl="8" marL="4114800" algn="r">
              <a:spcBef>
                <a:spcPts val="0"/>
              </a:spcBef>
              <a:spcAft>
                <a:spcPts val="0"/>
              </a:spcAft>
              <a:buSzPts val="800"/>
              <a:buChar char="■"/>
              <a:defRPr sz="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lank">
  <p:cSld name="CUSTOM">
    <p:spTree>
      <p:nvGrpSpPr>
        <p:cNvPr id="209" name="Shape 209"/>
        <p:cNvGrpSpPr/>
        <p:nvPr/>
      </p:nvGrpSpPr>
      <p:grpSpPr>
        <a:xfrm>
          <a:off x="0" y="0"/>
          <a:ext cx="0" cy="0"/>
          <a:chOff x="0" y="0"/>
          <a:chExt cx="0" cy="0"/>
        </a:xfrm>
      </p:grpSpPr>
      <p:sp>
        <p:nvSpPr>
          <p:cNvPr id="210" name="Google Shape;21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1" name="Google Shape;211;p31"/>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212" name="Google Shape;212;p31"/>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0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1pPr>
            <a:lvl2pPr lvl="1">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2pPr>
            <a:lvl3pPr lvl="2">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3pPr>
            <a:lvl4pPr lvl="3">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4pPr>
            <a:lvl5pPr lvl="4">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5pPr>
            <a:lvl6pPr lvl="5">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6pPr>
            <a:lvl7pPr lvl="6">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7pPr>
            <a:lvl8pPr lvl="7">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8pPr>
            <a:lvl9pPr lvl="8">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1760100"/>
          </a:xfrm>
          <a:prstGeom prst="rect">
            <a:avLst/>
          </a:prstGeom>
          <a:noFill/>
          <a:ln>
            <a:noFill/>
          </a:ln>
        </p:spPr>
        <p:txBody>
          <a:bodyPr anchorCtr="0" anchor="t" bIns="91425" lIns="91425" spcFirstLastPara="1" rIns="91425" wrap="square" tIns="91425">
            <a:normAutofit/>
          </a:bodyPr>
          <a:lstStyle>
            <a:lvl1pPr indent="-292100" lvl="0" marL="4572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1pPr>
            <a:lvl2pPr indent="-279400" lvl="1" marL="914400">
              <a:lnSpc>
                <a:spcPct val="115000"/>
              </a:lnSpc>
              <a:spcBef>
                <a:spcPts val="0"/>
              </a:spcBef>
              <a:spcAft>
                <a:spcPts val="0"/>
              </a:spcAft>
              <a:buClr>
                <a:schemeClr val="dk2"/>
              </a:buClr>
              <a:buSzPts val="800"/>
              <a:buFont typeface="DM Sans"/>
              <a:buChar char="○"/>
              <a:defRPr sz="800">
                <a:solidFill>
                  <a:schemeClr val="dk2"/>
                </a:solidFill>
                <a:latin typeface="DM Sans"/>
                <a:ea typeface="DM Sans"/>
                <a:cs typeface="DM Sans"/>
                <a:sym typeface="DM Sans"/>
              </a:defRPr>
            </a:lvl2pPr>
            <a:lvl3pPr indent="-292100" lvl="2" marL="13716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3pPr>
            <a:lvl4pPr indent="-292100" lvl="3" marL="18288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4pPr>
            <a:lvl5pPr indent="-292100" lvl="4" marL="22860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5pPr>
            <a:lvl6pPr indent="-292100" lvl="5" marL="27432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6pPr>
            <a:lvl7pPr indent="-292100" lvl="6" marL="32004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7pPr>
            <a:lvl8pPr indent="-292100" lvl="7" marL="36576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8pPr>
            <a:lvl9pPr indent="-292100" lvl="8" marL="41148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800">
                <a:solidFill>
                  <a:schemeClr val="dk1"/>
                </a:solidFill>
                <a:latin typeface="DM Sans"/>
                <a:ea typeface="DM Sans"/>
                <a:cs typeface="DM Sans"/>
                <a:sym typeface="DM Sans"/>
              </a:defRPr>
            </a:lvl1pPr>
            <a:lvl2pPr lvl="1" algn="r">
              <a:buNone/>
              <a:defRPr sz="800">
                <a:solidFill>
                  <a:schemeClr val="dk1"/>
                </a:solidFill>
                <a:latin typeface="DM Sans"/>
                <a:ea typeface="DM Sans"/>
                <a:cs typeface="DM Sans"/>
                <a:sym typeface="DM Sans"/>
              </a:defRPr>
            </a:lvl2pPr>
            <a:lvl3pPr lvl="2" algn="r">
              <a:buNone/>
              <a:defRPr sz="800">
                <a:solidFill>
                  <a:schemeClr val="dk1"/>
                </a:solidFill>
                <a:latin typeface="DM Sans"/>
                <a:ea typeface="DM Sans"/>
                <a:cs typeface="DM Sans"/>
                <a:sym typeface="DM Sans"/>
              </a:defRPr>
            </a:lvl3pPr>
            <a:lvl4pPr lvl="3" algn="r">
              <a:buNone/>
              <a:defRPr sz="800">
                <a:solidFill>
                  <a:schemeClr val="dk1"/>
                </a:solidFill>
                <a:latin typeface="DM Sans"/>
                <a:ea typeface="DM Sans"/>
                <a:cs typeface="DM Sans"/>
                <a:sym typeface="DM Sans"/>
              </a:defRPr>
            </a:lvl4pPr>
            <a:lvl5pPr lvl="4" algn="r">
              <a:buNone/>
              <a:defRPr sz="800">
                <a:solidFill>
                  <a:schemeClr val="dk1"/>
                </a:solidFill>
                <a:latin typeface="DM Sans"/>
                <a:ea typeface="DM Sans"/>
                <a:cs typeface="DM Sans"/>
                <a:sym typeface="DM Sans"/>
              </a:defRPr>
            </a:lvl5pPr>
            <a:lvl6pPr lvl="5" algn="r">
              <a:buNone/>
              <a:defRPr sz="800">
                <a:solidFill>
                  <a:schemeClr val="dk1"/>
                </a:solidFill>
                <a:latin typeface="DM Sans"/>
                <a:ea typeface="DM Sans"/>
                <a:cs typeface="DM Sans"/>
                <a:sym typeface="DM Sans"/>
              </a:defRPr>
            </a:lvl6pPr>
            <a:lvl7pPr lvl="6" algn="r">
              <a:buNone/>
              <a:defRPr sz="800">
                <a:solidFill>
                  <a:schemeClr val="dk1"/>
                </a:solidFill>
                <a:latin typeface="DM Sans"/>
                <a:ea typeface="DM Sans"/>
                <a:cs typeface="DM Sans"/>
                <a:sym typeface="DM Sans"/>
              </a:defRPr>
            </a:lvl7pPr>
            <a:lvl8pPr lvl="7" algn="r">
              <a:buNone/>
              <a:defRPr sz="800">
                <a:solidFill>
                  <a:schemeClr val="dk1"/>
                </a:solidFill>
                <a:latin typeface="DM Sans"/>
                <a:ea typeface="DM Sans"/>
                <a:cs typeface="DM Sans"/>
                <a:sym typeface="DM Sans"/>
              </a:defRPr>
            </a:lvl8pPr>
            <a:lvl9pPr lvl="8" algn="r">
              <a:buNone/>
              <a:defRPr sz="8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24">
          <p15:clr>
            <a:srgbClr val="E46962"/>
          </p15:clr>
        </p15:guide>
        <p15:guide id="2" orient="horz" pos="124">
          <p15:clr>
            <a:srgbClr val="E46962"/>
          </p15:clr>
        </p15:guide>
        <p15:guide id="3" pos="5636">
          <p15:clr>
            <a:srgbClr val="E46962"/>
          </p15:clr>
        </p15:guide>
        <p15:guide id="4" orient="horz" pos="3116">
          <p15:clr>
            <a:srgbClr val="E46962"/>
          </p15:clr>
        </p15:guide>
        <p15:guide id="5" pos="1296">
          <p15:clr>
            <a:srgbClr val="E46962"/>
          </p15:clr>
        </p15:guide>
        <p15:guide id="6" pos="4465">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hyperlink" Target="https://mainelakes.org/" TargetMode="External"/><Relationship Id="rId4" Type="http://schemas.openxmlformats.org/officeDocument/2006/relationships/hyperlink" Target="https://seagrant.umaine.edu/about/" TargetMode="External"/><Relationship Id="rId5" Type="http://schemas.openxmlformats.org/officeDocument/2006/relationships/hyperlink" Target="https://www.shareable.net/how-to-create-a-tiny-house-village/" TargetMode="External"/><Relationship Id="rId6" Type="http://schemas.openxmlformats.org/officeDocument/2006/relationships/hyperlink" Target="https://www.bangordailynews.com/2023/04/27/bangor/coe-park-collective-bangor-garden-joam40zk0w/" TargetMode="External"/><Relationship Id="rId7" Type="http://schemas.openxmlformats.org/officeDocument/2006/relationships/hyperlink" Target="https://www.preblestreet.org/what-we-do/food-programs/food-pantry/" TargetMode="External"/><Relationship Id="rId8" Type="http://schemas.openxmlformats.org/officeDocument/2006/relationships/hyperlink" Target="https://www.google.com/url?sa=i&amp;url=https%3A%2F%2Fcareer.uconn.edu%2Fblog%2F2020%2F10%2F29%2Ffinding-the-non-profit-organization-thats-right-for-you%2F&amp;psig=AOvVaw3DlNDFtVzs6E60SfoHKdMb&amp;ust=1732588181641000&amp;source=images&amp;cd=vfe&amp;opi=89978449&amp;ved=0CBQQjRxqFwoTCPi1qYq49okDFQAAAAAdAAAAABA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idx="4" type="body"/>
          </p:nvPr>
        </p:nvSpPr>
        <p:spPr>
          <a:xfrm>
            <a:off x="8208751" y="196725"/>
            <a:ext cx="8124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NMD 200-24</a:t>
            </a:r>
            <a:endParaRPr/>
          </a:p>
        </p:txBody>
      </p:sp>
      <p:sp>
        <p:nvSpPr>
          <p:cNvPr id="218" name="Google Shape;218;p32"/>
          <p:cNvSpPr txBox="1"/>
          <p:nvPr>
            <p:ph type="ctrTitle"/>
          </p:nvPr>
        </p:nvSpPr>
        <p:spPr>
          <a:xfrm>
            <a:off x="196950" y="223825"/>
            <a:ext cx="8011800" cy="18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Non-profit </a:t>
            </a:r>
            <a:endParaRPr/>
          </a:p>
          <a:p>
            <a:pPr indent="0" lvl="0" marL="0" rtl="0" algn="l">
              <a:spcBef>
                <a:spcPts val="0"/>
              </a:spcBef>
              <a:spcAft>
                <a:spcPts val="0"/>
              </a:spcAft>
              <a:buNone/>
            </a:pPr>
            <a:r>
              <a:rPr lang="en"/>
              <a:t>Organizations</a:t>
            </a:r>
            <a:endParaRPr/>
          </a:p>
        </p:txBody>
      </p:sp>
      <p:sp>
        <p:nvSpPr>
          <p:cNvPr id="219" name="Google Shape;219;p32"/>
          <p:cNvSpPr txBox="1"/>
          <p:nvPr>
            <p:ph idx="2" type="subTitle"/>
          </p:nvPr>
        </p:nvSpPr>
        <p:spPr>
          <a:xfrm>
            <a:off x="196950" y="2171250"/>
            <a:ext cx="3986700" cy="55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Aidan Gorneau</a:t>
            </a:r>
            <a:endParaRPr/>
          </a:p>
        </p:txBody>
      </p:sp>
      <p:pic>
        <p:nvPicPr>
          <p:cNvPr id="220" name="Google Shape;220;p32"/>
          <p:cNvPicPr preferRelativeResize="0"/>
          <p:nvPr>
            <p:ph idx="3" type="pic"/>
          </p:nvPr>
        </p:nvPicPr>
        <p:blipFill rotWithShape="1">
          <a:blip r:embed="rId3">
            <a:alphaModFix/>
          </a:blip>
          <a:srcRect b="0" l="5523" r="5523" t="0"/>
          <a:stretch/>
        </p:blipFill>
        <p:spPr>
          <a:xfrm>
            <a:off x="4437578" y="2171250"/>
            <a:ext cx="4509600" cy="2775600"/>
          </a:xfrm>
          <a:prstGeom prst="round2DiagRect">
            <a:avLst>
              <a:gd fmla="val 16667" name="adj1"/>
              <a:gd fmla="val 0" name="adj2"/>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1"/>
          <p:cNvSpPr txBox="1"/>
          <p:nvPr>
            <p:ph type="title"/>
          </p:nvPr>
        </p:nvSpPr>
        <p:spPr>
          <a:xfrm>
            <a:off x="4572000" y="196450"/>
            <a:ext cx="4572000" cy="148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800"/>
              <a:t>Services Provided</a:t>
            </a:r>
            <a:endParaRPr sz="3800"/>
          </a:p>
        </p:txBody>
      </p:sp>
      <p:pic>
        <p:nvPicPr>
          <p:cNvPr id="325" name="Google Shape;325;p41"/>
          <p:cNvPicPr preferRelativeResize="0"/>
          <p:nvPr/>
        </p:nvPicPr>
        <p:blipFill>
          <a:blip r:embed="rId3">
            <a:alphaModFix/>
          </a:blip>
          <a:stretch>
            <a:fillRect/>
          </a:stretch>
        </p:blipFill>
        <p:spPr>
          <a:xfrm>
            <a:off x="4572000" y="1047005"/>
            <a:ext cx="4572000" cy="3049500"/>
          </a:xfrm>
          <a:prstGeom prst="doubleWave">
            <a:avLst>
              <a:gd fmla="val 6250" name="adj1"/>
              <a:gd fmla="val 0" name="adj2"/>
            </a:avLst>
          </a:prstGeom>
          <a:noFill/>
          <a:ln>
            <a:noFill/>
          </a:ln>
        </p:spPr>
      </p:pic>
      <p:sp>
        <p:nvSpPr>
          <p:cNvPr id="326" name="Google Shape;326;p41"/>
          <p:cNvSpPr txBox="1"/>
          <p:nvPr/>
        </p:nvSpPr>
        <p:spPr>
          <a:xfrm>
            <a:off x="0" y="218100"/>
            <a:ext cx="45720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24A6D"/>
                </a:solidFill>
              </a:rPr>
              <a:t>Immediate Food Aid: The pantry provides immediate access to nutritious food for individuals and families facing food insecurity. This assistance is crucial in alleviating hunger and promoting healthful eating habits.</a:t>
            </a:r>
            <a:endParaRPr>
              <a:solidFill>
                <a:srgbClr val="324A6D"/>
              </a:solidFill>
            </a:endParaRPr>
          </a:p>
          <a:p>
            <a:pPr indent="0" lvl="0" marL="0" rtl="0" algn="l">
              <a:spcBef>
                <a:spcPts val="0"/>
              </a:spcBef>
              <a:spcAft>
                <a:spcPts val="0"/>
              </a:spcAft>
              <a:buNone/>
            </a:pPr>
            <a:r>
              <a:t/>
            </a:r>
            <a:endParaRPr>
              <a:solidFill>
                <a:srgbClr val="324A6D"/>
              </a:solidFill>
            </a:endParaRPr>
          </a:p>
          <a:p>
            <a:pPr indent="0" lvl="0" marL="0" rtl="0" algn="l">
              <a:spcBef>
                <a:spcPts val="0"/>
              </a:spcBef>
              <a:spcAft>
                <a:spcPts val="0"/>
              </a:spcAft>
              <a:buNone/>
            </a:pPr>
            <a:r>
              <a:rPr lang="en">
                <a:solidFill>
                  <a:srgbClr val="324A6D"/>
                </a:solidFill>
              </a:rPr>
              <a:t>Promotion of Healthy Eating: By offering fresh produce and other nutritious food options, the pantry encourages and enables healthy eating habits among its members.</a:t>
            </a:r>
            <a:endParaRPr>
              <a:solidFill>
                <a:srgbClr val="324A6D"/>
              </a:solidFill>
            </a:endParaRPr>
          </a:p>
          <a:p>
            <a:pPr indent="0" lvl="0" marL="0" rtl="0" algn="l">
              <a:spcBef>
                <a:spcPts val="0"/>
              </a:spcBef>
              <a:spcAft>
                <a:spcPts val="0"/>
              </a:spcAft>
              <a:buNone/>
            </a:pPr>
            <a:r>
              <a:t/>
            </a:r>
            <a:endParaRPr>
              <a:solidFill>
                <a:srgbClr val="324A6D"/>
              </a:solidFill>
            </a:endParaRPr>
          </a:p>
          <a:p>
            <a:pPr indent="0" lvl="0" marL="0" rtl="0" algn="l">
              <a:spcBef>
                <a:spcPts val="0"/>
              </a:spcBef>
              <a:spcAft>
                <a:spcPts val="0"/>
              </a:spcAft>
              <a:buNone/>
            </a:pPr>
            <a:r>
              <a:rPr lang="en">
                <a:solidFill>
                  <a:srgbClr val="324A6D"/>
                </a:solidFill>
              </a:rPr>
              <a:t>Advocacy and Support Services: The pantry also advocates for systemic changes to address the root causes of hunger and poverty. It provides support services and resources to help individuals and families navigate these challenges.</a:t>
            </a:r>
            <a:endParaRPr>
              <a:solidFill>
                <a:srgbClr val="324A6D"/>
              </a:solidFill>
            </a:endParaRPr>
          </a:p>
          <a:p>
            <a:pPr indent="0" lvl="0" marL="0" rtl="0" algn="l">
              <a:spcBef>
                <a:spcPts val="0"/>
              </a:spcBef>
              <a:spcAft>
                <a:spcPts val="0"/>
              </a:spcAft>
              <a:buNone/>
            </a:pPr>
            <a:r>
              <a:t/>
            </a:r>
            <a:endParaRPr>
              <a:solidFill>
                <a:srgbClr val="324A6D"/>
              </a:solidFill>
            </a:endParaRPr>
          </a:p>
          <a:p>
            <a:pPr indent="0" lvl="0" marL="0" rtl="0" algn="l">
              <a:spcBef>
                <a:spcPts val="0"/>
              </a:spcBef>
              <a:spcAft>
                <a:spcPts val="0"/>
              </a:spcAft>
              <a:buNone/>
            </a:pPr>
            <a:r>
              <a:rPr lang="en">
                <a:solidFill>
                  <a:srgbClr val="324A6D"/>
                </a:solidFill>
              </a:rPr>
              <a:t>Community Connection: By serving as a community hub, the pantry helps foster connections among community members, promoting a sense of support and solidarity.</a:t>
            </a:r>
            <a:endParaRPr>
              <a:solidFill>
                <a:srgbClr val="324A6D"/>
              </a:solidFill>
            </a:endParaRPr>
          </a:p>
          <a:p>
            <a:pPr indent="0" lvl="0" marL="0" rtl="0" algn="l">
              <a:spcBef>
                <a:spcPts val="0"/>
              </a:spcBef>
              <a:spcAft>
                <a:spcPts val="0"/>
              </a:spcAft>
              <a:buNone/>
            </a:pPr>
            <a:r>
              <a:t/>
            </a:r>
            <a:endParaRPr>
              <a:solidFill>
                <a:srgbClr val="324A6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D1D5DB"/>
                </a:solidFill>
              </a:rPr>
              <a:t>‹#›</a:t>
            </a:fld>
            <a:endParaRPr>
              <a:solidFill>
                <a:srgbClr val="D1D5DB"/>
              </a:solidFill>
            </a:endParaRPr>
          </a:p>
        </p:txBody>
      </p:sp>
      <p:sp>
        <p:nvSpPr>
          <p:cNvPr id="332" name="Google Shape;332;p42"/>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333" name="Google Shape;333;p42"/>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Non-profit Organizations</a:t>
            </a:r>
            <a:endParaRPr/>
          </a:p>
        </p:txBody>
      </p:sp>
      <p:sp>
        <p:nvSpPr>
          <p:cNvPr id="334" name="Google Shape;334;p42"/>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Lakes Environmental Assoc.</a:t>
            </a:r>
            <a:endParaRPr b="1" sz="3650">
              <a:solidFill>
                <a:srgbClr val="D1D5DB"/>
              </a:solidFill>
              <a:latin typeface="Merriweather"/>
              <a:ea typeface="Merriweather"/>
              <a:cs typeface="Merriweather"/>
              <a:sym typeface="Merriweather"/>
            </a:endParaRPr>
          </a:p>
        </p:txBody>
      </p:sp>
      <p:sp>
        <p:nvSpPr>
          <p:cNvPr id="335" name="Google Shape;335;p42"/>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Quixote Village Tiny Houses</a:t>
            </a:r>
            <a:endParaRPr b="1" sz="3650">
              <a:solidFill>
                <a:srgbClr val="D1D5DB"/>
              </a:solidFill>
              <a:latin typeface="Merriweather"/>
              <a:ea typeface="Merriweather"/>
              <a:cs typeface="Merriweather"/>
              <a:sym typeface="Merriweather"/>
            </a:endParaRPr>
          </a:p>
        </p:txBody>
      </p:sp>
      <p:sp>
        <p:nvSpPr>
          <p:cNvPr id="336" name="Google Shape;336;p42"/>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Preble Street Food Pantry</a:t>
            </a:r>
            <a:endParaRPr b="1" sz="3650">
              <a:solidFill>
                <a:srgbClr val="D1D5DB"/>
              </a:solidFill>
              <a:latin typeface="Merriweather"/>
              <a:ea typeface="Merriweather"/>
              <a:cs typeface="Merriweather"/>
              <a:sym typeface="Merriweather"/>
            </a:endParaRPr>
          </a:p>
        </p:txBody>
      </p:sp>
      <p:sp>
        <p:nvSpPr>
          <p:cNvPr id="337" name="Google Shape;337;p42"/>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324A6D"/>
                </a:solidFill>
                <a:latin typeface="Merriweather"/>
                <a:ea typeface="Merriweather"/>
                <a:cs typeface="Merriweather"/>
                <a:sym typeface="Merriweather"/>
              </a:rPr>
              <a:t>Maine Sea Grant</a:t>
            </a:r>
            <a:endParaRPr b="1" sz="3650">
              <a:solidFill>
                <a:srgbClr val="324A6D"/>
              </a:solidFill>
              <a:latin typeface="Merriweather"/>
              <a:ea typeface="Merriweather"/>
              <a:cs typeface="Merriweather"/>
              <a:sym typeface="Merriweather"/>
            </a:endParaRPr>
          </a:p>
        </p:txBody>
      </p:sp>
      <p:sp>
        <p:nvSpPr>
          <p:cNvPr id="338" name="Google Shape;338;p42"/>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Bangor Community Garden</a:t>
            </a:r>
            <a:endParaRPr b="1" sz="3650">
              <a:solidFill>
                <a:srgbClr val="D1D5DB"/>
              </a:solidFill>
              <a:latin typeface="Merriweather"/>
              <a:ea typeface="Merriweather"/>
              <a:cs typeface="Merriweather"/>
              <a:sym typeface="Merriweather"/>
            </a:endParaRPr>
          </a:p>
        </p:txBody>
      </p:sp>
      <p:sp>
        <p:nvSpPr>
          <p:cNvPr id="339" name="Google Shape;339;p42"/>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1.</a:t>
            </a:r>
            <a:endParaRPr b="1" sz="1450">
              <a:solidFill>
                <a:srgbClr val="D1D5DB"/>
              </a:solidFill>
              <a:latin typeface="Merriweather"/>
              <a:ea typeface="Merriweather"/>
              <a:cs typeface="Merriweather"/>
              <a:sym typeface="Merriweather"/>
            </a:endParaRPr>
          </a:p>
        </p:txBody>
      </p:sp>
      <p:sp>
        <p:nvSpPr>
          <p:cNvPr id="340" name="Google Shape;340;p42"/>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2.</a:t>
            </a:r>
            <a:endParaRPr b="1" sz="1450">
              <a:solidFill>
                <a:srgbClr val="D1D5DB"/>
              </a:solidFill>
              <a:latin typeface="Merriweather"/>
              <a:ea typeface="Merriweather"/>
              <a:cs typeface="Merriweather"/>
              <a:sym typeface="Merriweather"/>
            </a:endParaRPr>
          </a:p>
        </p:txBody>
      </p:sp>
      <p:sp>
        <p:nvSpPr>
          <p:cNvPr id="341" name="Google Shape;341;p42"/>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3.</a:t>
            </a:r>
            <a:endParaRPr b="1" sz="1450">
              <a:solidFill>
                <a:srgbClr val="D1D5DB"/>
              </a:solidFill>
              <a:latin typeface="Merriweather"/>
              <a:ea typeface="Merriweather"/>
              <a:cs typeface="Merriweather"/>
              <a:sym typeface="Merriweather"/>
            </a:endParaRPr>
          </a:p>
        </p:txBody>
      </p:sp>
      <p:sp>
        <p:nvSpPr>
          <p:cNvPr id="342" name="Google Shape;342;p42"/>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324A6D"/>
                </a:solidFill>
                <a:latin typeface="Merriweather"/>
                <a:ea typeface="Merriweather"/>
                <a:cs typeface="Merriweather"/>
                <a:sym typeface="Merriweather"/>
              </a:rPr>
              <a:t>4.</a:t>
            </a:r>
            <a:endParaRPr b="1" sz="1450">
              <a:solidFill>
                <a:srgbClr val="324A6D"/>
              </a:solidFill>
              <a:latin typeface="Merriweather"/>
              <a:ea typeface="Merriweather"/>
              <a:cs typeface="Merriweather"/>
              <a:sym typeface="Merriweather"/>
            </a:endParaRPr>
          </a:p>
        </p:txBody>
      </p:sp>
      <p:sp>
        <p:nvSpPr>
          <p:cNvPr id="343" name="Google Shape;343;p42"/>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5.</a:t>
            </a:r>
            <a:endParaRPr b="1" sz="1450">
              <a:solidFill>
                <a:srgbClr val="D1D5DB"/>
              </a:solidFill>
              <a:latin typeface="Merriweather"/>
              <a:ea typeface="Merriweather"/>
              <a:cs typeface="Merriweather"/>
              <a:sym typeface="Merriweather"/>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9" name="Google Shape;349;p43"/>
          <p:cNvSpPr txBox="1"/>
          <p:nvPr>
            <p:ph idx="1" type="subTitle"/>
          </p:nvPr>
        </p:nvSpPr>
        <p:spPr>
          <a:xfrm>
            <a:off x="434250" y="405825"/>
            <a:ext cx="8275500" cy="37095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t/>
            </a:r>
            <a:endParaRPr sz="1800"/>
          </a:p>
          <a:p>
            <a:pPr indent="0" lvl="0" marL="0" rtl="0" algn="ctr">
              <a:spcBef>
                <a:spcPts val="1200"/>
              </a:spcBef>
              <a:spcAft>
                <a:spcPts val="0"/>
              </a:spcAft>
              <a:buNone/>
            </a:pPr>
            <a:r>
              <a:rPr lang="en" sz="1800"/>
              <a:t>The Maine Sea Grant, hosted by the University of Maine, is part of a national network of 34 NOAA Sea Grant programs focused on marine science. Established in 1971, it aims to address issues of concern to Maine's coastal communities and promote scientific understanding of the state's coastal and marine resources.</a:t>
            </a:r>
            <a:endParaRPr sz="1800"/>
          </a:p>
          <a:p>
            <a:pPr indent="0" lvl="0" marL="0" rtl="0" algn="ctr">
              <a:spcBef>
                <a:spcPts val="1200"/>
              </a:spcBef>
              <a:spcAft>
                <a:spcPts val="0"/>
              </a:spcAft>
              <a:buNone/>
            </a:pPr>
            <a:r>
              <a:t/>
            </a:r>
            <a:endParaRPr sz="1800"/>
          </a:p>
          <a:p>
            <a:pPr indent="0" lvl="0" marL="0" rtl="0" algn="ctr">
              <a:spcBef>
                <a:spcPts val="1200"/>
              </a:spcBef>
              <a:spcAft>
                <a:spcPts val="0"/>
              </a:spcAft>
              <a:buNone/>
            </a:pPr>
            <a:r>
              <a:t/>
            </a:r>
            <a:endParaRPr sz="1800"/>
          </a:p>
          <a:p>
            <a:pPr indent="0" lvl="0" marL="0" rtl="0" algn="ctr">
              <a:spcBef>
                <a:spcPts val="1200"/>
              </a:spcBef>
              <a:spcAft>
                <a:spcPts val="0"/>
              </a:spcAft>
              <a:buNone/>
            </a:pPr>
            <a:r>
              <a:t/>
            </a:r>
            <a:endParaRPr sz="1800"/>
          </a:p>
          <a:p>
            <a:pPr indent="0" lvl="0" marL="0" rtl="0" algn="ctr">
              <a:spcBef>
                <a:spcPts val="1200"/>
              </a:spcBef>
              <a:spcAft>
                <a:spcPts val="1200"/>
              </a:spcAft>
              <a:buNone/>
            </a:pPr>
            <a:r>
              <a:t/>
            </a:r>
            <a:endParaRPr sz="1700"/>
          </a:p>
        </p:txBody>
      </p:sp>
      <p:sp>
        <p:nvSpPr>
          <p:cNvPr id="350" name="Google Shape;350;p43"/>
          <p:cNvSpPr txBox="1"/>
          <p:nvPr>
            <p:ph idx="2"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Sea Grant</a:t>
            </a:r>
            <a:endParaRPr/>
          </a:p>
        </p:txBody>
      </p:sp>
      <p:sp>
        <p:nvSpPr>
          <p:cNvPr id="351" name="Google Shape;351;p43"/>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352" name="Google Shape;352;p43"/>
          <p:cNvPicPr preferRelativeResize="0"/>
          <p:nvPr/>
        </p:nvPicPr>
        <p:blipFill>
          <a:blip r:embed="rId3">
            <a:alphaModFix/>
          </a:blip>
          <a:stretch>
            <a:fillRect/>
          </a:stretch>
        </p:blipFill>
        <p:spPr>
          <a:xfrm>
            <a:off x="5844850" y="2794150"/>
            <a:ext cx="3176298" cy="2262675"/>
          </a:xfrm>
          <a:prstGeom prst="rect">
            <a:avLst/>
          </a:prstGeom>
          <a:noFill/>
          <a:ln>
            <a:noFill/>
          </a:ln>
        </p:spPr>
      </p:pic>
      <p:pic>
        <p:nvPicPr>
          <p:cNvPr id="353" name="Google Shape;353;p43"/>
          <p:cNvPicPr preferRelativeResize="0"/>
          <p:nvPr/>
        </p:nvPicPr>
        <p:blipFill>
          <a:blip r:embed="rId4">
            <a:alphaModFix/>
          </a:blip>
          <a:stretch>
            <a:fillRect/>
          </a:stretch>
        </p:blipFill>
        <p:spPr>
          <a:xfrm>
            <a:off x="0" y="2794150"/>
            <a:ext cx="4834399" cy="2262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44"/>
          <p:cNvPicPr preferRelativeResize="0"/>
          <p:nvPr/>
        </p:nvPicPr>
        <p:blipFill>
          <a:blip r:embed="rId3">
            <a:alphaModFix amt="30000"/>
          </a:blip>
          <a:stretch>
            <a:fillRect/>
          </a:stretch>
        </p:blipFill>
        <p:spPr>
          <a:xfrm>
            <a:off x="4305825" y="0"/>
            <a:ext cx="4838100" cy="5143500"/>
          </a:xfrm>
          <a:prstGeom prst="rect">
            <a:avLst/>
          </a:prstGeom>
          <a:noFill/>
          <a:ln>
            <a:noFill/>
          </a:ln>
        </p:spPr>
      </p:pic>
      <p:sp>
        <p:nvSpPr>
          <p:cNvPr id="359" name="Google Shape;35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0" name="Google Shape;360;p44"/>
          <p:cNvSpPr txBox="1"/>
          <p:nvPr>
            <p:ph type="title"/>
          </p:nvPr>
        </p:nvSpPr>
        <p:spPr>
          <a:xfrm>
            <a:off x="481500" y="405825"/>
            <a:ext cx="3151800" cy="163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 Support and Education</a:t>
            </a:r>
            <a:endParaRPr/>
          </a:p>
        </p:txBody>
      </p:sp>
      <p:sp>
        <p:nvSpPr>
          <p:cNvPr id="361" name="Google Shape;361;p44"/>
          <p:cNvSpPr txBox="1"/>
          <p:nvPr>
            <p:ph idx="1" type="body"/>
          </p:nvPr>
        </p:nvSpPr>
        <p:spPr>
          <a:xfrm>
            <a:off x="0" y="2038725"/>
            <a:ext cx="4305900" cy="390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accent3"/>
              </a:buClr>
              <a:buSzPts val="1100"/>
              <a:buFont typeface="Arial"/>
              <a:buNone/>
            </a:pPr>
            <a:r>
              <a:rPr lang="en"/>
              <a:t>Research Opportunities: It provides funding opportunities for researchers studying marine science, contributing to the body of knowledge about Maine's coastal and marine resources.</a:t>
            </a:r>
            <a:endParaRPr/>
          </a:p>
          <a:p>
            <a:pPr indent="0" lvl="0" marL="0" rtl="0" algn="l">
              <a:spcBef>
                <a:spcPts val="1200"/>
              </a:spcBef>
              <a:spcAft>
                <a:spcPts val="0"/>
              </a:spcAft>
              <a:buClr>
                <a:schemeClr val="accent3"/>
              </a:buClr>
              <a:buSzPts val="1100"/>
              <a:buFont typeface="Arial"/>
              <a:buNone/>
            </a:pPr>
            <a:r>
              <a:rPr lang="en"/>
              <a:t>Education and Workforce Development: The program offers educational programs, fellowships, and scholarships to students interested in marine science, helping prepare them for careers in the field.</a:t>
            </a:r>
            <a:endParaRPr/>
          </a:p>
          <a:p>
            <a:pPr indent="0" lvl="0" marL="0" rtl="0" algn="l">
              <a:spcBef>
                <a:spcPts val="1200"/>
              </a:spcBef>
              <a:spcAft>
                <a:spcPts val="0"/>
              </a:spcAft>
              <a:buClr>
                <a:schemeClr val="accent3"/>
              </a:buClr>
              <a:buSzPts val="1100"/>
              <a:buFont typeface="Arial"/>
              <a:buNone/>
            </a:pPr>
            <a:r>
              <a:rPr lang="en"/>
              <a:t>Advocacy and Representation: The advisory committee represents the interests of various marine coastal stakeholders, ensuring that their needs and concerns are addressed.</a:t>
            </a:r>
            <a:endParaRPr/>
          </a:p>
          <a:p>
            <a:pPr indent="0" lvl="0" marL="0" rtl="0" algn="l">
              <a:spcBef>
                <a:spcPts val="1200"/>
              </a:spcBef>
              <a:spcAft>
                <a:spcPts val="0"/>
              </a:spcAft>
              <a:buClr>
                <a:schemeClr val="accent3"/>
              </a:buClr>
              <a:buSzPts val="1100"/>
              <a:buFont typeface="Arial"/>
              <a:buNone/>
            </a:pPr>
            <a:r>
              <a:rPr lang="en"/>
              <a:t>Information Sharing: As part of the national Sea Grant network, the Maine Sea Grant program helps share information and solve problems, providing a valuable resource for its members.</a:t>
            </a:r>
            <a:endParaRPr/>
          </a:p>
          <a:p>
            <a:pPr indent="0" lvl="0" marL="0" rtl="0" algn="l">
              <a:spcBef>
                <a:spcPts val="1200"/>
              </a:spcBef>
              <a:spcAft>
                <a:spcPts val="0"/>
              </a:spcAft>
              <a:buClr>
                <a:schemeClr val="accent3"/>
              </a:buClr>
              <a:buSzPts val="1100"/>
              <a:buFont typeface="Arial"/>
              <a:buNone/>
            </a:pPr>
            <a:r>
              <a:t/>
            </a:r>
            <a:endParaRPr/>
          </a:p>
          <a:p>
            <a:pPr indent="0" lvl="0" marL="0" rtl="0" algn="l">
              <a:spcBef>
                <a:spcPts val="1200"/>
              </a:spcBef>
              <a:spcAft>
                <a:spcPts val="1200"/>
              </a:spcAft>
              <a:buClr>
                <a:schemeClr val="accent3"/>
              </a:buClr>
              <a:buSzPts val="1100"/>
              <a:buFont typeface="Arial"/>
              <a:buNone/>
            </a:pPr>
            <a:r>
              <a:t/>
            </a:r>
            <a:endParaRPr/>
          </a:p>
        </p:txBody>
      </p:sp>
      <p:sp>
        <p:nvSpPr>
          <p:cNvPr id="362" name="Google Shape;362;p44"/>
          <p:cNvSpPr txBox="1"/>
          <p:nvPr>
            <p:ph idx="2"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Sea Grant</a:t>
            </a:r>
            <a:endParaRPr/>
          </a:p>
        </p:txBody>
      </p:sp>
      <p:sp>
        <p:nvSpPr>
          <p:cNvPr id="363" name="Google Shape;363;p44"/>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364" name="Google Shape;364;p44"/>
          <p:cNvPicPr preferRelativeResize="0"/>
          <p:nvPr/>
        </p:nvPicPr>
        <p:blipFill>
          <a:blip r:embed="rId3">
            <a:alphaModFix/>
          </a:blip>
          <a:stretch>
            <a:fillRect/>
          </a:stretch>
        </p:blipFill>
        <p:spPr>
          <a:xfrm>
            <a:off x="4305825" y="1270901"/>
            <a:ext cx="4838100" cy="2721600"/>
          </a:xfrm>
          <a:prstGeom prst="doubleWave">
            <a:avLst>
              <a:gd fmla="val 6250" name="adj1"/>
              <a:gd fmla="val 0"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D1D5DB"/>
                </a:solidFill>
              </a:rPr>
              <a:t>‹#›</a:t>
            </a:fld>
            <a:endParaRPr>
              <a:solidFill>
                <a:srgbClr val="D1D5DB"/>
              </a:solidFill>
            </a:endParaRPr>
          </a:p>
        </p:txBody>
      </p:sp>
      <p:sp>
        <p:nvSpPr>
          <p:cNvPr id="370" name="Google Shape;370;p45"/>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371" name="Google Shape;371;p45"/>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Non-profit Organizations</a:t>
            </a:r>
            <a:endParaRPr/>
          </a:p>
        </p:txBody>
      </p:sp>
      <p:sp>
        <p:nvSpPr>
          <p:cNvPr id="372" name="Google Shape;372;p45"/>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Lakes Environmental Assoc.</a:t>
            </a:r>
            <a:endParaRPr b="1" sz="3650">
              <a:solidFill>
                <a:srgbClr val="D1D5DB"/>
              </a:solidFill>
              <a:latin typeface="Merriweather"/>
              <a:ea typeface="Merriweather"/>
              <a:cs typeface="Merriweather"/>
              <a:sym typeface="Merriweather"/>
            </a:endParaRPr>
          </a:p>
        </p:txBody>
      </p:sp>
      <p:sp>
        <p:nvSpPr>
          <p:cNvPr id="373" name="Google Shape;373;p45"/>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Quixote Village Tiny Houses</a:t>
            </a:r>
            <a:endParaRPr b="1" sz="3650">
              <a:solidFill>
                <a:srgbClr val="D1D5DB"/>
              </a:solidFill>
              <a:latin typeface="Merriweather"/>
              <a:ea typeface="Merriweather"/>
              <a:cs typeface="Merriweather"/>
              <a:sym typeface="Merriweather"/>
            </a:endParaRPr>
          </a:p>
        </p:txBody>
      </p:sp>
      <p:sp>
        <p:nvSpPr>
          <p:cNvPr id="374" name="Google Shape;374;p45"/>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Preble Street Food Pantry</a:t>
            </a:r>
            <a:endParaRPr b="1" sz="3650">
              <a:solidFill>
                <a:srgbClr val="D1D5DB"/>
              </a:solidFill>
              <a:latin typeface="Merriweather"/>
              <a:ea typeface="Merriweather"/>
              <a:cs typeface="Merriweather"/>
              <a:sym typeface="Merriweather"/>
            </a:endParaRPr>
          </a:p>
        </p:txBody>
      </p:sp>
      <p:sp>
        <p:nvSpPr>
          <p:cNvPr id="375" name="Google Shape;375;p45"/>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Maine Sea Grant</a:t>
            </a:r>
            <a:endParaRPr b="1" sz="3650">
              <a:solidFill>
                <a:srgbClr val="D1D5DB"/>
              </a:solidFill>
              <a:latin typeface="Merriweather"/>
              <a:ea typeface="Merriweather"/>
              <a:cs typeface="Merriweather"/>
              <a:sym typeface="Merriweather"/>
            </a:endParaRPr>
          </a:p>
        </p:txBody>
      </p:sp>
      <p:sp>
        <p:nvSpPr>
          <p:cNvPr id="376" name="Google Shape;376;p45"/>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324A6D"/>
                </a:solidFill>
                <a:latin typeface="Merriweather"/>
                <a:ea typeface="Merriweather"/>
                <a:cs typeface="Merriweather"/>
                <a:sym typeface="Merriweather"/>
              </a:rPr>
              <a:t>Bangor Community Garden</a:t>
            </a:r>
            <a:endParaRPr b="1" sz="3650">
              <a:solidFill>
                <a:srgbClr val="324A6D"/>
              </a:solidFill>
              <a:latin typeface="Merriweather"/>
              <a:ea typeface="Merriweather"/>
              <a:cs typeface="Merriweather"/>
              <a:sym typeface="Merriweather"/>
            </a:endParaRPr>
          </a:p>
        </p:txBody>
      </p:sp>
      <p:sp>
        <p:nvSpPr>
          <p:cNvPr id="377" name="Google Shape;377;p45"/>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1.</a:t>
            </a:r>
            <a:endParaRPr b="1" sz="1450">
              <a:solidFill>
                <a:srgbClr val="D1D5DB"/>
              </a:solidFill>
              <a:latin typeface="Merriweather"/>
              <a:ea typeface="Merriweather"/>
              <a:cs typeface="Merriweather"/>
              <a:sym typeface="Merriweather"/>
            </a:endParaRPr>
          </a:p>
        </p:txBody>
      </p:sp>
      <p:sp>
        <p:nvSpPr>
          <p:cNvPr id="378" name="Google Shape;378;p45"/>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2.</a:t>
            </a:r>
            <a:endParaRPr b="1" sz="1450">
              <a:solidFill>
                <a:srgbClr val="D1D5DB"/>
              </a:solidFill>
              <a:latin typeface="Merriweather"/>
              <a:ea typeface="Merriweather"/>
              <a:cs typeface="Merriweather"/>
              <a:sym typeface="Merriweather"/>
            </a:endParaRPr>
          </a:p>
        </p:txBody>
      </p:sp>
      <p:sp>
        <p:nvSpPr>
          <p:cNvPr id="379" name="Google Shape;379;p45"/>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3.</a:t>
            </a:r>
            <a:endParaRPr b="1" sz="1450">
              <a:solidFill>
                <a:srgbClr val="D1D5DB"/>
              </a:solidFill>
              <a:latin typeface="Merriweather"/>
              <a:ea typeface="Merriweather"/>
              <a:cs typeface="Merriweather"/>
              <a:sym typeface="Merriweather"/>
            </a:endParaRPr>
          </a:p>
        </p:txBody>
      </p:sp>
      <p:sp>
        <p:nvSpPr>
          <p:cNvPr id="380" name="Google Shape;380;p45"/>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4.</a:t>
            </a:r>
            <a:endParaRPr b="1" sz="1450">
              <a:solidFill>
                <a:srgbClr val="D1D5DB"/>
              </a:solidFill>
              <a:latin typeface="Merriweather"/>
              <a:ea typeface="Merriweather"/>
              <a:cs typeface="Merriweather"/>
              <a:sym typeface="Merriweather"/>
            </a:endParaRPr>
          </a:p>
        </p:txBody>
      </p:sp>
      <p:sp>
        <p:nvSpPr>
          <p:cNvPr id="381" name="Google Shape;381;p45"/>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324A6D"/>
                </a:solidFill>
                <a:latin typeface="Merriweather"/>
                <a:ea typeface="Merriweather"/>
                <a:cs typeface="Merriweather"/>
                <a:sym typeface="Merriweather"/>
              </a:rPr>
              <a:t>5.</a:t>
            </a:r>
            <a:endParaRPr b="1" sz="1450">
              <a:solidFill>
                <a:srgbClr val="324A6D"/>
              </a:solidFill>
              <a:latin typeface="Merriweather"/>
              <a:ea typeface="Merriweather"/>
              <a:cs typeface="Merriweather"/>
              <a:sym typeface="Merriweather"/>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6"/>
          <p:cNvSpPr txBox="1"/>
          <p:nvPr>
            <p:ph idx="1" type="body"/>
          </p:nvPr>
        </p:nvSpPr>
        <p:spPr>
          <a:xfrm>
            <a:off x="1423275" y="196450"/>
            <a:ext cx="4090500" cy="204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Bangor Community Garden is a shared space where local residents can nurture and grow their own fruits, vegetables, and other plants. It's a space designed to encourage community participation and interaction, offering a valuable opportunity for residents to engage with their neighbors and address social isolation.</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t/>
            </a:r>
            <a:endParaRPr sz="1400"/>
          </a:p>
        </p:txBody>
      </p:sp>
      <p:sp>
        <p:nvSpPr>
          <p:cNvPr id="387" name="Google Shape;387;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8" name="Google Shape;388;p46"/>
          <p:cNvSpPr txBox="1"/>
          <p:nvPr>
            <p:ph idx="3"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Community Garden</a:t>
            </a:r>
            <a:endParaRPr/>
          </a:p>
        </p:txBody>
      </p:sp>
      <p:sp>
        <p:nvSpPr>
          <p:cNvPr id="389" name="Google Shape;389;p46"/>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390" name="Google Shape;390;p46"/>
          <p:cNvPicPr preferRelativeResize="0"/>
          <p:nvPr/>
        </p:nvPicPr>
        <p:blipFill>
          <a:blip r:embed="rId3">
            <a:alphaModFix/>
          </a:blip>
          <a:stretch>
            <a:fillRect/>
          </a:stretch>
        </p:blipFill>
        <p:spPr>
          <a:xfrm>
            <a:off x="197375" y="2241550"/>
            <a:ext cx="4267200" cy="2804400"/>
          </a:xfrm>
          <a:prstGeom prst="round2DiagRect">
            <a:avLst>
              <a:gd fmla="val 16667" name="adj1"/>
              <a:gd fmla="val 0" name="adj2"/>
            </a:avLst>
          </a:prstGeom>
          <a:noFill/>
          <a:ln>
            <a:noFill/>
          </a:ln>
        </p:spPr>
      </p:pic>
      <p:sp>
        <p:nvSpPr>
          <p:cNvPr id="391" name="Google Shape;391;p46"/>
          <p:cNvSpPr txBox="1"/>
          <p:nvPr>
            <p:ph idx="1" type="body"/>
          </p:nvPr>
        </p:nvSpPr>
        <p:spPr>
          <a:xfrm>
            <a:off x="4930525" y="2756100"/>
            <a:ext cx="4090500" cy="238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a:p>
            <a:pPr indent="0" lvl="0" marL="0" rtl="0" algn="l">
              <a:spcBef>
                <a:spcPts val="1200"/>
              </a:spcBef>
              <a:spcAft>
                <a:spcPts val="0"/>
              </a:spcAft>
              <a:buNone/>
            </a:pPr>
            <a:r>
              <a:rPr lang="en" sz="1400"/>
              <a:t>In the garden, residents rent specific plots where they can plant and tend to their crops. They're responsible for maintaining their individual plots. Unlike collective gardens, where decisions are made as a group, participants in Bangor's community garden tend to the crops in their designated areas only.</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t/>
            </a:r>
            <a:endParaRPr sz="1400"/>
          </a:p>
        </p:txBody>
      </p:sp>
      <p:pic>
        <p:nvPicPr>
          <p:cNvPr id="392" name="Google Shape;392;p46"/>
          <p:cNvPicPr preferRelativeResize="0"/>
          <p:nvPr/>
        </p:nvPicPr>
        <p:blipFill>
          <a:blip r:embed="rId4">
            <a:alphaModFix/>
          </a:blip>
          <a:stretch>
            <a:fillRect/>
          </a:stretch>
        </p:blipFill>
        <p:spPr>
          <a:xfrm>
            <a:off x="5513775" y="1441500"/>
            <a:ext cx="3467100" cy="13146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7"/>
          <p:cNvPicPr preferRelativeResize="0"/>
          <p:nvPr/>
        </p:nvPicPr>
        <p:blipFill>
          <a:blip r:embed="rId3">
            <a:alphaModFix amt="30000"/>
          </a:blip>
          <a:stretch>
            <a:fillRect/>
          </a:stretch>
        </p:blipFill>
        <p:spPr>
          <a:xfrm>
            <a:off x="4306425" y="75"/>
            <a:ext cx="4837500" cy="5143500"/>
          </a:xfrm>
          <a:prstGeom prst="rect">
            <a:avLst/>
          </a:prstGeom>
          <a:noFill/>
          <a:ln>
            <a:noFill/>
          </a:ln>
        </p:spPr>
      </p:pic>
      <p:sp>
        <p:nvSpPr>
          <p:cNvPr id="398" name="Google Shape;39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9" name="Google Shape;399;p47"/>
          <p:cNvSpPr txBox="1"/>
          <p:nvPr>
            <p:ph type="title"/>
          </p:nvPr>
        </p:nvSpPr>
        <p:spPr>
          <a:xfrm>
            <a:off x="196950" y="405825"/>
            <a:ext cx="3151800" cy="163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Community Asset</a:t>
            </a:r>
            <a:endParaRPr/>
          </a:p>
        </p:txBody>
      </p:sp>
      <p:sp>
        <p:nvSpPr>
          <p:cNvPr id="400" name="Google Shape;400;p47"/>
          <p:cNvSpPr txBox="1"/>
          <p:nvPr>
            <p:ph idx="1" type="body"/>
          </p:nvPr>
        </p:nvSpPr>
        <p:spPr>
          <a:xfrm>
            <a:off x="197375" y="1765875"/>
            <a:ext cx="4072800" cy="33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accent3"/>
              </a:buClr>
              <a:buSzPts val="1100"/>
              <a:buFont typeface="Arial"/>
              <a:buNone/>
            </a:pPr>
            <a:r>
              <a:rPr lang="en" sz="1200"/>
              <a:t>Access to Fresh Produce: The garden provides an opportunity for residents to grow their own fresh fruits and vegetables which can contribute to a healthier diet.</a:t>
            </a:r>
            <a:endParaRPr sz="1200"/>
          </a:p>
          <a:p>
            <a:pPr indent="0" lvl="0" marL="0" rtl="0" algn="l">
              <a:spcBef>
                <a:spcPts val="1200"/>
              </a:spcBef>
              <a:spcAft>
                <a:spcPts val="0"/>
              </a:spcAft>
              <a:buClr>
                <a:schemeClr val="accent3"/>
              </a:buClr>
              <a:buSzPts val="1100"/>
              <a:buFont typeface="Arial"/>
              <a:buNone/>
            </a:pPr>
            <a:r>
              <a:t/>
            </a:r>
            <a:endParaRPr sz="1200"/>
          </a:p>
          <a:p>
            <a:pPr indent="0" lvl="0" marL="0" rtl="0" algn="l">
              <a:spcBef>
                <a:spcPts val="1200"/>
              </a:spcBef>
              <a:spcAft>
                <a:spcPts val="0"/>
              </a:spcAft>
              <a:buClr>
                <a:schemeClr val="accent3"/>
              </a:buClr>
              <a:buSzPts val="1100"/>
              <a:buFont typeface="Arial"/>
              <a:buNone/>
            </a:pPr>
            <a:r>
              <a:rPr lang="en" sz="1200"/>
              <a:t>Community Building: The garden fosters a sense of community among members, providing a space for social interaction and collaboration, enabling neighbors to meet and work together.</a:t>
            </a:r>
            <a:endParaRPr sz="1200"/>
          </a:p>
          <a:p>
            <a:pPr indent="0" lvl="0" marL="0" rtl="0" algn="l">
              <a:spcBef>
                <a:spcPts val="1200"/>
              </a:spcBef>
              <a:spcAft>
                <a:spcPts val="0"/>
              </a:spcAft>
              <a:buClr>
                <a:schemeClr val="accent3"/>
              </a:buClr>
              <a:buSzPts val="1100"/>
              <a:buFont typeface="Arial"/>
              <a:buNone/>
            </a:pPr>
            <a:r>
              <a:t/>
            </a:r>
            <a:endParaRPr sz="1200"/>
          </a:p>
          <a:p>
            <a:pPr indent="0" lvl="0" marL="0" rtl="0" algn="l">
              <a:spcBef>
                <a:spcPts val="1200"/>
              </a:spcBef>
              <a:spcAft>
                <a:spcPts val="0"/>
              </a:spcAft>
              <a:buClr>
                <a:schemeClr val="accent3"/>
              </a:buClr>
              <a:buSzPts val="1100"/>
              <a:buFont typeface="Arial"/>
              <a:buNone/>
            </a:pPr>
            <a:r>
              <a:rPr lang="en" sz="1200"/>
              <a:t>Food Security: The Bangor Community Garden plays a role in addressing food insecurity in the local area by providing access to fresh, healthy food.</a:t>
            </a:r>
            <a:endParaRPr sz="1200"/>
          </a:p>
          <a:p>
            <a:pPr indent="0" lvl="0" marL="0" rtl="0" algn="l">
              <a:spcBef>
                <a:spcPts val="1200"/>
              </a:spcBef>
              <a:spcAft>
                <a:spcPts val="0"/>
              </a:spcAft>
              <a:buClr>
                <a:schemeClr val="accent3"/>
              </a:buClr>
              <a:buSzPts val="1100"/>
              <a:buFont typeface="Arial"/>
              <a:buNone/>
            </a:pPr>
            <a:r>
              <a:t/>
            </a:r>
            <a:endParaRPr sz="1200"/>
          </a:p>
          <a:p>
            <a:pPr indent="0" lvl="0" marL="0" rtl="0" algn="l">
              <a:spcBef>
                <a:spcPts val="1200"/>
              </a:spcBef>
              <a:spcAft>
                <a:spcPts val="1200"/>
              </a:spcAft>
              <a:buClr>
                <a:schemeClr val="accent3"/>
              </a:buClr>
              <a:buSzPts val="1100"/>
              <a:buFont typeface="Arial"/>
              <a:buNone/>
            </a:pPr>
            <a:r>
              <a:t/>
            </a:r>
            <a:endParaRPr sz="1200"/>
          </a:p>
        </p:txBody>
      </p:sp>
      <p:sp>
        <p:nvSpPr>
          <p:cNvPr id="401" name="Google Shape;401;p47"/>
          <p:cNvSpPr txBox="1"/>
          <p:nvPr>
            <p:ph idx="2"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Community Garden</a:t>
            </a:r>
            <a:endParaRPr/>
          </a:p>
        </p:txBody>
      </p:sp>
      <p:sp>
        <p:nvSpPr>
          <p:cNvPr id="402" name="Google Shape;402;p47"/>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403" name="Google Shape;403;p47"/>
          <p:cNvPicPr preferRelativeResize="0"/>
          <p:nvPr/>
        </p:nvPicPr>
        <p:blipFill>
          <a:blip r:embed="rId3">
            <a:alphaModFix/>
          </a:blip>
          <a:stretch>
            <a:fillRect/>
          </a:stretch>
        </p:blipFill>
        <p:spPr>
          <a:xfrm>
            <a:off x="4572000" y="1233033"/>
            <a:ext cx="4374600" cy="2916300"/>
          </a:xfrm>
          <a:prstGeom prst="round2DiagRect">
            <a:avLst>
              <a:gd fmla="val 16667" name="adj1"/>
              <a:gd fmla="val 0" name="adj2"/>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8"/>
          <p:cNvSpPr txBox="1"/>
          <p:nvPr>
            <p:ph type="title"/>
          </p:nvPr>
        </p:nvSpPr>
        <p:spPr>
          <a:xfrm>
            <a:off x="197375" y="729288"/>
            <a:ext cx="3151800" cy="163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Drawing </a:t>
            </a:r>
            <a:endParaRPr/>
          </a:p>
          <a:p>
            <a:pPr indent="0" lvl="0" marL="0" rtl="0" algn="l">
              <a:spcBef>
                <a:spcPts val="0"/>
              </a:spcBef>
              <a:spcAft>
                <a:spcPts val="0"/>
              </a:spcAft>
              <a:buNone/>
            </a:pPr>
            <a:r>
              <a:rPr lang="en"/>
              <a:t>a Conclusion</a:t>
            </a:r>
            <a:endParaRPr/>
          </a:p>
        </p:txBody>
      </p:sp>
      <p:sp>
        <p:nvSpPr>
          <p:cNvPr id="409" name="Google Shape;409;p48"/>
          <p:cNvSpPr txBox="1"/>
          <p:nvPr>
            <p:ph idx="1" type="body"/>
          </p:nvPr>
        </p:nvSpPr>
        <p:spPr>
          <a:xfrm>
            <a:off x="197375" y="2455375"/>
            <a:ext cx="3151800" cy="182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t>These examples show thriving alternatives to capitalist, for-profit economic models, which involve mutual benefit, sharing, solidarity, and abundance for all. Each of these organizations are either in our town and community, or activities I would consider joining if they were in our area. </a:t>
            </a:r>
            <a:endParaRPr sz="1400"/>
          </a:p>
        </p:txBody>
      </p:sp>
      <p:sp>
        <p:nvSpPr>
          <p:cNvPr id="410" name="Google Shape;41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11" name="Google Shape;411;p48"/>
          <p:cNvSpPr txBox="1"/>
          <p:nvPr>
            <p:ph idx="3"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Drawing a Conclusion</a:t>
            </a:r>
            <a:endParaRPr/>
          </a:p>
        </p:txBody>
      </p:sp>
      <p:sp>
        <p:nvSpPr>
          <p:cNvPr id="412" name="Google Shape;412;p48"/>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sp>
        <p:nvSpPr>
          <p:cNvPr id="413" name="Google Shape;413;p48"/>
          <p:cNvSpPr txBox="1"/>
          <p:nvPr>
            <p:ph idx="5"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48"/>
          <p:cNvPicPr preferRelativeResize="0"/>
          <p:nvPr>
            <p:ph idx="2" type="pic"/>
          </p:nvPr>
        </p:nvPicPr>
        <p:blipFill rotWithShape="1">
          <a:blip r:embed="rId3">
            <a:alphaModFix/>
          </a:blip>
          <a:srcRect b="0" l="5523" r="5523" t="0"/>
          <a:stretch/>
        </p:blipFill>
        <p:spPr>
          <a:xfrm>
            <a:off x="3349175" y="663451"/>
            <a:ext cx="5597400" cy="3816600"/>
          </a:xfrm>
          <a:prstGeom prst="round2DiagRect">
            <a:avLst>
              <a:gd fmla="val 16667" name="adj1"/>
              <a:gd fmla="val 0" name="adj2"/>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20" name="Google Shape;420;p49"/>
          <p:cNvSpPr txBox="1"/>
          <p:nvPr>
            <p:ph idx="1" type="body"/>
          </p:nvPr>
        </p:nvSpPr>
        <p:spPr>
          <a:xfrm>
            <a:off x="203000" y="8914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Source</a:t>
            </a:r>
            <a:endParaRPr/>
          </a:p>
        </p:txBody>
      </p:sp>
      <p:sp>
        <p:nvSpPr>
          <p:cNvPr id="421" name="Google Shape;421;p49"/>
          <p:cNvSpPr txBox="1"/>
          <p:nvPr>
            <p:ph idx="2" type="body"/>
          </p:nvPr>
        </p:nvSpPr>
        <p:spPr>
          <a:xfrm>
            <a:off x="203000" y="13204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3"/>
              </a:rPr>
              <a:t>https://mainelakes.org/</a:t>
            </a:r>
            <a:endParaRPr/>
          </a:p>
        </p:txBody>
      </p:sp>
      <p:sp>
        <p:nvSpPr>
          <p:cNvPr id="422" name="Google Shape;422;p49"/>
          <p:cNvSpPr txBox="1"/>
          <p:nvPr>
            <p:ph idx="4" type="body"/>
          </p:nvPr>
        </p:nvSpPr>
        <p:spPr>
          <a:xfrm>
            <a:off x="203000" y="22065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Clr>
                <a:schemeClr val="accent5"/>
              </a:buClr>
              <a:buSzPts val="1100"/>
              <a:buFont typeface="Arial"/>
              <a:buNone/>
            </a:pPr>
            <a:r>
              <a:rPr lang="en"/>
              <a:t>Source</a:t>
            </a:r>
            <a:endParaRPr/>
          </a:p>
        </p:txBody>
      </p:sp>
      <p:sp>
        <p:nvSpPr>
          <p:cNvPr id="423" name="Google Shape;423;p49"/>
          <p:cNvSpPr txBox="1"/>
          <p:nvPr>
            <p:ph idx="5" type="body"/>
          </p:nvPr>
        </p:nvSpPr>
        <p:spPr>
          <a:xfrm>
            <a:off x="203000" y="26355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4"/>
              </a:rPr>
              <a:t>https://seagrant.umaine.edu/about/</a:t>
            </a:r>
            <a:endParaRPr/>
          </a:p>
        </p:txBody>
      </p:sp>
      <p:sp>
        <p:nvSpPr>
          <p:cNvPr id="424" name="Google Shape;424;p49"/>
          <p:cNvSpPr txBox="1"/>
          <p:nvPr>
            <p:ph idx="13" type="body"/>
          </p:nvPr>
        </p:nvSpPr>
        <p:spPr>
          <a:xfrm>
            <a:off x="3249600" y="8914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Clr>
                <a:schemeClr val="accent5"/>
              </a:buClr>
              <a:buSzPts val="1100"/>
              <a:buFont typeface="Arial"/>
              <a:buNone/>
            </a:pPr>
            <a:r>
              <a:rPr lang="en"/>
              <a:t>Source</a:t>
            </a:r>
            <a:endParaRPr/>
          </a:p>
        </p:txBody>
      </p:sp>
      <p:sp>
        <p:nvSpPr>
          <p:cNvPr id="425" name="Google Shape;425;p49"/>
          <p:cNvSpPr txBox="1"/>
          <p:nvPr>
            <p:ph idx="14" type="body"/>
          </p:nvPr>
        </p:nvSpPr>
        <p:spPr>
          <a:xfrm>
            <a:off x="3249600" y="13204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5"/>
              </a:rPr>
              <a:t>https://www.shareable.net/how-to-create-a-tiny-house-village/</a:t>
            </a:r>
            <a:endParaRPr/>
          </a:p>
        </p:txBody>
      </p:sp>
      <p:sp>
        <p:nvSpPr>
          <p:cNvPr id="426" name="Google Shape;426;p49"/>
          <p:cNvSpPr txBox="1"/>
          <p:nvPr>
            <p:ph idx="16" type="body"/>
          </p:nvPr>
        </p:nvSpPr>
        <p:spPr>
          <a:xfrm>
            <a:off x="3249600" y="22065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Clr>
                <a:schemeClr val="accent5"/>
              </a:buClr>
              <a:buSzPts val="1100"/>
              <a:buFont typeface="Arial"/>
              <a:buNone/>
            </a:pPr>
            <a:r>
              <a:rPr lang="en"/>
              <a:t>Source</a:t>
            </a:r>
            <a:endParaRPr/>
          </a:p>
        </p:txBody>
      </p:sp>
      <p:sp>
        <p:nvSpPr>
          <p:cNvPr id="427" name="Google Shape;427;p49"/>
          <p:cNvSpPr txBox="1"/>
          <p:nvPr>
            <p:ph idx="17" type="body"/>
          </p:nvPr>
        </p:nvSpPr>
        <p:spPr>
          <a:xfrm>
            <a:off x="3249600" y="26355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6"/>
              </a:rPr>
              <a:t>https://www.bangordailynews.com/2023/04/27/bangor/coe-park-collective-bangor-garden-joam40zk0w/</a:t>
            </a:r>
            <a:endParaRPr/>
          </a:p>
        </p:txBody>
      </p:sp>
      <p:sp>
        <p:nvSpPr>
          <p:cNvPr id="428" name="Google Shape;428;p49"/>
          <p:cNvSpPr txBox="1"/>
          <p:nvPr>
            <p:ph idx="22" type="body"/>
          </p:nvPr>
        </p:nvSpPr>
        <p:spPr>
          <a:xfrm>
            <a:off x="6296200" y="8914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Clr>
                <a:schemeClr val="accent5"/>
              </a:buClr>
              <a:buSzPts val="1100"/>
              <a:buFont typeface="Arial"/>
              <a:buNone/>
            </a:pPr>
            <a:r>
              <a:rPr lang="en"/>
              <a:t>Source</a:t>
            </a:r>
            <a:endParaRPr/>
          </a:p>
        </p:txBody>
      </p:sp>
      <p:sp>
        <p:nvSpPr>
          <p:cNvPr id="429" name="Google Shape;429;p49"/>
          <p:cNvSpPr txBox="1"/>
          <p:nvPr>
            <p:ph idx="23" type="body"/>
          </p:nvPr>
        </p:nvSpPr>
        <p:spPr>
          <a:xfrm>
            <a:off x="6296200" y="13204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7"/>
              </a:rPr>
              <a:t>https://www.preblestreet.org/what-we-do/food-programs/food-pantry/</a:t>
            </a:r>
            <a:endParaRPr/>
          </a:p>
        </p:txBody>
      </p:sp>
      <p:sp>
        <p:nvSpPr>
          <p:cNvPr id="430" name="Google Shape;430;p49"/>
          <p:cNvSpPr txBox="1"/>
          <p:nvPr>
            <p:ph idx="31"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Appendix</a:t>
            </a:r>
            <a:endParaRPr/>
          </a:p>
        </p:txBody>
      </p:sp>
      <p:sp>
        <p:nvSpPr>
          <p:cNvPr id="431" name="Google Shape;431;p49"/>
          <p:cNvSpPr txBox="1"/>
          <p:nvPr>
            <p:ph idx="3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sp>
        <p:nvSpPr>
          <p:cNvPr id="432" name="Google Shape;432;p49"/>
          <p:cNvSpPr txBox="1"/>
          <p:nvPr>
            <p:ph idx="4" type="body"/>
          </p:nvPr>
        </p:nvSpPr>
        <p:spPr>
          <a:xfrm>
            <a:off x="6296200" y="2223150"/>
            <a:ext cx="2644800" cy="4290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Clr>
                <a:schemeClr val="accent5"/>
              </a:buClr>
              <a:buSzPts val="1100"/>
              <a:buFont typeface="Arial"/>
              <a:buNone/>
            </a:pPr>
            <a:r>
              <a:rPr lang="en"/>
              <a:t>Source</a:t>
            </a:r>
            <a:endParaRPr/>
          </a:p>
        </p:txBody>
      </p:sp>
      <p:sp>
        <p:nvSpPr>
          <p:cNvPr id="433" name="Google Shape;433;p49"/>
          <p:cNvSpPr txBox="1"/>
          <p:nvPr>
            <p:ph idx="5" type="body"/>
          </p:nvPr>
        </p:nvSpPr>
        <p:spPr>
          <a:xfrm>
            <a:off x="6296200" y="2652150"/>
            <a:ext cx="2644800" cy="268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u="sng">
                <a:solidFill>
                  <a:schemeClr val="hlink"/>
                </a:solidFill>
                <a:hlinkClick r:id="rId8"/>
              </a:rPr>
              <a:t>Nonprofit org image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6" name="Google Shape;226;p33"/>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227" name="Google Shape;227;p33"/>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Non-profit Organizations</a:t>
            </a:r>
            <a:endParaRPr/>
          </a:p>
        </p:txBody>
      </p:sp>
      <p:sp>
        <p:nvSpPr>
          <p:cNvPr id="228" name="Google Shape;228;p33"/>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Lakes Environmental Assoc.</a:t>
            </a:r>
            <a:endParaRPr b="1" sz="3650">
              <a:solidFill>
                <a:schemeClr val="dk1"/>
              </a:solidFill>
              <a:latin typeface="Merriweather"/>
              <a:ea typeface="Merriweather"/>
              <a:cs typeface="Merriweather"/>
              <a:sym typeface="Merriweather"/>
            </a:endParaRPr>
          </a:p>
        </p:txBody>
      </p:sp>
      <p:sp>
        <p:nvSpPr>
          <p:cNvPr id="229" name="Google Shape;229;p33"/>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Quixote Village Tiny Houses</a:t>
            </a:r>
            <a:endParaRPr b="1" sz="3650">
              <a:solidFill>
                <a:srgbClr val="D1D5DB"/>
              </a:solidFill>
              <a:latin typeface="Merriweather"/>
              <a:ea typeface="Merriweather"/>
              <a:cs typeface="Merriweather"/>
              <a:sym typeface="Merriweather"/>
            </a:endParaRPr>
          </a:p>
        </p:txBody>
      </p:sp>
      <p:sp>
        <p:nvSpPr>
          <p:cNvPr id="230" name="Google Shape;230;p33"/>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Preble Street Food Pantry</a:t>
            </a:r>
            <a:endParaRPr b="1" sz="3650">
              <a:solidFill>
                <a:srgbClr val="D1D5DB"/>
              </a:solidFill>
              <a:latin typeface="Merriweather"/>
              <a:ea typeface="Merriweather"/>
              <a:cs typeface="Merriweather"/>
              <a:sym typeface="Merriweather"/>
            </a:endParaRPr>
          </a:p>
        </p:txBody>
      </p:sp>
      <p:sp>
        <p:nvSpPr>
          <p:cNvPr id="231" name="Google Shape;231;p33"/>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Maine Sea Grant</a:t>
            </a:r>
            <a:endParaRPr b="1" sz="3650">
              <a:solidFill>
                <a:srgbClr val="D1D5DB"/>
              </a:solidFill>
              <a:latin typeface="Merriweather"/>
              <a:ea typeface="Merriweather"/>
              <a:cs typeface="Merriweather"/>
              <a:sym typeface="Merriweather"/>
            </a:endParaRPr>
          </a:p>
        </p:txBody>
      </p:sp>
      <p:sp>
        <p:nvSpPr>
          <p:cNvPr id="232" name="Google Shape;232;p33"/>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Bangor Community Garden</a:t>
            </a:r>
            <a:endParaRPr b="1" sz="3650">
              <a:solidFill>
                <a:srgbClr val="D1D5DB"/>
              </a:solidFill>
              <a:latin typeface="Merriweather"/>
              <a:ea typeface="Merriweather"/>
              <a:cs typeface="Merriweather"/>
              <a:sym typeface="Merriweather"/>
            </a:endParaRPr>
          </a:p>
        </p:txBody>
      </p:sp>
      <p:sp>
        <p:nvSpPr>
          <p:cNvPr id="233" name="Google Shape;233;p33"/>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1.</a:t>
            </a:r>
            <a:endParaRPr b="1" sz="1450">
              <a:solidFill>
                <a:schemeClr val="dk1"/>
              </a:solidFill>
              <a:latin typeface="Merriweather"/>
              <a:ea typeface="Merriweather"/>
              <a:cs typeface="Merriweather"/>
              <a:sym typeface="Merriweather"/>
            </a:endParaRPr>
          </a:p>
        </p:txBody>
      </p:sp>
      <p:sp>
        <p:nvSpPr>
          <p:cNvPr id="234" name="Google Shape;234;p33"/>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2.</a:t>
            </a:r>
            <a:endParaRPr b="1" sz="1450">
              <a:solidFill>
                <a:srgbClr val="D1D5DB"/>
              </a:solidFill>
              <a:latin typeface="Merriweather"/>
              <a:ea typeface="Merriweather"/>
              <a:cs typeface="Merriweather"/>
              <a:sym typeface="Merriweather"/>
            </a:endParaRPr>
          </a:p>
        </p:txBody>
      </p:sp>
      <p:sp>
        <p:nvSpPr>
          <p:cNvPr id="235" name="Google Shape;235;p33"/>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3.</a:t>
            </a:r>
            <a:endParaRPr b="1" sz="1450">
              <a:solidFill>
                <a:srgbClr val="D1D5DB"/>
              </a:solidFill>
              <a:latin typeface="Merriweather"/>
              <a:ea typeface="Merriweather"/>
              <a:cs typeface="Merriweather"/>
              <a:sym typeface="Merriweather"/>
            </a:endParaRPr>
          </a:p>
        </p:txBody>
      </p:sp>
      <p:sp>
        <p:nvSpPr>
          <p:cNvPr id="236" name="Google Shape;236;p33"/>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4.</a:t>
            </a:r>
            <a:endParaRPr b="1" sz="1450">
              <a:solidFill>
                <a:srgbClr val="D1D5DB"/>
              </a:solidFill>
              <a:latin typeface="Merriweather"/>
              <a:ea typeface="Merriweather"/>
              <a:cs typeface="Merriweather"/>
              <a:sym typeface="Merriweather"/>
            </a:endParaRPr>
          </a:p>
        </p:txBody>
      </p:sp>
      <p:sp>
        <p:nvSpPr>
          <p:cNvPr id="237" name="Google Shape;237;p33"/>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5.</a:t>
            </a:r>
            <a:endParaRPr b="1" sz="1450">
              <a:solidFill>
                <a:srgbClr val="D1D5DB"/>
              </a:solidFill>
              <a:latin typeface="Merriweather"/>
              <a:ea typeface="Merriweather"/>
              <a:cs typeface="Merriweather"/>
              <a:sym typeface="Merriweather"/>
            </a:endParaRPr>
          </a:p>
        </p:txBody>
      </p:sp>
    </p:spTree>
  </p:cSld>
  <p:clrMapOvr>
    <a:masterClrMapping/>
  </p:clrMapOvr>
  <mc:AlternateContent>
    <mc:Choice Requires="p14">
      <p:transition spd="slow" p14:dur="250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3" name="Google Shape;243;p34"/>
          <p:cNvSpPr txBox="1"/>
          <p:nvPr>
            <p:ph idx="1" type="subTitle"/>
          </p:nvPr>
        </p:nvSpPr>
        <p:spPr>
          <a:xfrm>
            <a:off x="975300" y="322100"/>
            <a:ext cx="7193400" cy="32400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Clr>
                <a:schemeClr val="hlink"/>
              </a:buClr>
              <a:buSzPts val="1100"/>
              <a:buFont typeface="Arial"/>
              <a:buNone/>
            </a:pPr>
            <a:r>
              <a:rPr lang="en" sz="1800">
                <a:latin typeface="DM Sans"/>
                <a:ea typeface="DM Sans"/>
                <a:cs typeface="DM Sans"/>
                <a:sym typeface="DM Sans"/>
              </a:rPr>
              <a:t>The Maine Lakes Environmental Association (MLEA) is a non-profit organization committed to preserving and protecting the water quality and natural beauty of Maine's lakes. Their main activities include conducting scientific research, advocating for better environmental policies, educating the public about conservation strategies, and promoting sustainable practices among lake users. MLEA collaborates with stakeholders such as local communities, government agencies, and other environmental organizations to achieve its mission.</a:t>
            </a:r>
            <a:endParaRPr sz="1800">
              <a:latin typeface="DM Sans"/>
              <a:ea typeface="DM Sans"/>
              <a:cs typeface="DM Sans"/>
              <a:sym typeface="DM Sans"/>
            </a:endParaRPr>
          </a:p>
          <a:p>
            <a:pPr indent="0" lvl="0" marL="0" rtl="0" algn="ctr">
              <a:spcBef>
                <a:spcPts val="1200"/>
              </a:spcBef>
              <a:spcAft>
                <a:spcPts val="1200"/>
              </a:spcAft>
              <a:buNone/>
            </a:pPr>
            <a:r>
              <a:t/>
            </a:r>
            <a:endParaRPr/>
          </a:p>
        </p:txBody>
      </p:sp>
      <p:sp>
        <p:nvSpPr>
          <p:cNvPr id="244" name="Google Shape;244;p34"/>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MLEA</a:t>
            </a:r>
            <a:endParaRPr/>
          </a:p>
        </p:txBody>
      </p:sp>
      <p:sp>
        <p:nvSpPr>
          <p:cNvPr id="245" name="Google Shape;245;p34"/>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246" name="Google Shape;246;p34"/>
          <p:cNvPicPr preferRelativeResize="0"/>
          <p:nvPr>
            <p:ph idx="2" type="pic"/>
          </p:nvPr>
        </p:nvPicPr>
        <p:blipFill rotWithShape="1">
          <a:blip r:embed="rId3">
            <a:alphaModFix/>
          </a:blip>
          <a:srcRect b="9035" l="0" r="0" t="9043"/>
          <a:stretch/>
        </p:blipFill>
        <p:spPr>
          <a:xfrm>
            <a:off x="5811450" y="2754550"/>
            <a:ext cx="2661000" cy="2179500"/>
          </a:xfrm>
          <a:prstGeom prst="roundRect">
            <a:avLst>
              <a:gd fmla="val 16667" name="adj"/>
            </a:avLst>
          </a:prstGeom>
          <a:noFill/>
          <a:ln>
            <a:noFill/>
          </a:ln>
        </p:spPr>
      </p:pic>
      <p:pic>
        <p:nvPicPr>
          <p:cNvPr id="247" name="Google Shape;247;p34"/>
          <p:cNvPicPr preferRelativeResize="0"/>
          <p:nvPr/>
        </p:nvPicPr>
        <p:blipFill>
          <a:blip r:embed="rId4">
            <a:alphaModFix/>
          </a:blip>
          <a:stretch>
            <a:fillRect/>
          </a:stretch>
        </p:blipFill>
        <p:spPr>
          <a:xfrm>
            <a:off x="113796" y="2754550"/>
            <a:ext cx="3288000" cy="23022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5"/>
          <p:cNvSpPr txBox="1"/>
          <p:nvPr>
            <p:ph idx="1" type="body"/>
          </p:nvPr>
        </p:nvSpPr>
        <p:spPr>
          <a:xfrm>
            <a:off x="481500" y="405825"/>
            <a:ext cx="4090500" cy="454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400"/>
              <a:t>Member Support</a:t>
            </a:r>
            <a:endParaRPr b="1" sz="3400"/>
          </a:p>
          <a:p>
            <a:pPr indent="0" lvl="0" marL="0" rtl="0" algn="l">
              <a:spcBef>
                <a:spcPts val="1200"/>
              </a:spcBef>
              <a:spcAft>
                <a:spcPts val="0"/>
              </a:spcAft>
              <a:buNone/>
            </a:pPr>
            <a:r>
              <a:rPr lang="en" sz="1400"/>
              <a:t>Education and Training: MLEA provides members with access to educational materials and training sessions about lake conservation and sustainable practices.</a:t>
            </a:r>
            <a:endParaRPr sz="1400"/>
          </a:p>
          <a:p>
            <a:pPr indent="0" lvl="0" marL="0" rtl="0" algn="l">
              <a:spcBef>
                <a:spcPts val="1200"/>
              </a:spcBef>
              <a:spcAft>
                <a:spcPts val="0"/>
              </a:spcAft>
              <a:buNone/>
            </a:pPr>
            <a:r>
              <a:rPr lang="en" sz="1400"/>
              <a:t>Advocacy: MLEA represents the interests of its members in policy discussions and advocates for regulations that protect the lakes.</a:t>
            </a:r>
            <a:endParaRPr sz="1400"/>
          </a:p>
          <a:p>
            <a:pPr indent="0" lvl="0" marL="0" rtl="0" algn="l">
              <a:spcBef>
                <a:spcPts val="1200"/>
              </a:spcBef>
              <a:spcAft>
                <a:spcPts val="0"/>
              </a:spcAft>
              <a:buNone/>
            </a:pPr>
            <a:r>
              <a:rPr lang="en" sz="1400"/>
              <a:t>Community Engagement: Members have the opportunity to participate in community events and projects, fostering a sense of camaraderie and shared purpose.</a:t>
            </a:r>
            <a:endParaRPr sz="1400"/>
          </a:p>
          <a:p>
            <a:pPr indent="0" lvl="0" marL="0" rtl="0" algn="l">
              <a:spcBef>
                <a:spcPts val="1200"/>
              </a:spcBef>
              <a:spcAft>
                <a:spcPts val="0"/>
              </a:spcAft>
              <a:buNone/>
            </a:pPr>
            <a:r>
              <a:rPr lang="en" sz="1400"/>
              <a:t>Resources: MLEA equips its members with the resources and tools they need to protect their local lakes, such as research data, best practices for lake management, and strategies for community mobilization.</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t/>
            </a:r>
            <a:endParaRPr sz="1400"/>
          </a:p>
        </p:txBody>
      </p:sp>
      <p:sp>
        <p:nvSpPr>
          <p:cNvPr id="253" name="Google Shape;25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5"/>
          <p:cNvSpPr txBox="1"/>
          <p:nvPr>
            <p:ph idx="3"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MLEA</a:t>
            </a:r>
            <a:endParaRPr/>
          </a:p>
        </p:txBody>
      </p:sp>
      <p:sp>
        <p:nvSpPr>
          <p:cNvPr id="255" name="Google Shape;255;p35"/>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256" name="Google Shape;256;p35"/>
          <p:cNvPicPr preferRelativeResize="0"/>
          <p:nvPr/>
        </p:nvPicPr>
        <p:blipFill>
          <a:blip r:embed="rId3">
            <a:alphaModFix/>
          </a:blip>
          <a:stretch>
            <a:fillRect/>
          </a:stretch>
        </p:blipFill>
        <p:spPr>
          <a:xfrm>
            <a:off x="5390704" y="405826"/>
            <a:ext cx="3407100" cy="4541100"/>
          </a:xfrm>
          <a:prstGeom prst="round2DiagRect">
            <a:avLst>
              <a:gd fmla="val 16667" name="adj1"/>
              <a:gd fmla="val 0" name="adj2"/>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D1D5DB"/>
                </a:solidFill>
              </a:rPr>
              <a:t>‹#›</a:t>
            </a:fld>
            <a:endParaRPr>
              <a:solidFill>
                <a:srgbClr val="D1D5DB"/>
              </a:solidFill>
            </a:endParaRPr>
          </a:p>
        </p:txBody>
      </p:sp>
      <p:sp>
        <p:nvSpPr>
          <p:cNvPr id="262" name="Google Shape;262;p36"/>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263" name="Google Shape;263;p36"/>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Non-profit Organizations</a:t>
            </a:r>
            <a:endParaRPr/>
          </a:p>
        </p:txBody>
      </p:sp>
      <p:sp>
        <p:nvSpPr>
          <p:cNvPr id="264" name="Google Shape;264;p36"/>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Lakes Environmental Assoc.</a:t>
            </a:r>
            <a:endParaRPr b="1" sz="3650">
              <a:solidFill>
                <a:srgbClr val="D1D5DB"/>
              </a:solidFill>
              <a:latin typeface="Merriweather"/>
              <a:ea typeface="Merriweather"/>
              <a:cs typeface="Merriweather"/>
              <a:sym typeface="Merriweather"/>
            </a:endParaRPr>
          </a:p>
        </p:txBody>
      </p:sp>
      <p:sp>
        <p:nvSpPr>
          <p:cNvPr id="265" name="Google Shape;265;p36"/>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Quixote Village Tiny Houses</a:t>
            </a:r>
            <a:endParaRPr b="1" sz="3650">
              <a:solidFill>
                <a:schemeClr val="dk1"/>
              </a:solidFill>
              <a:latin typeface="Merriweather"/>
              <a:ea typeface="Merriweather"/>
              <a:cs typeface="Merriweather"/>
              <a:sym typeface="Merriweather"/>
            </a:endParaRPr>
          </a:p>
        </p:txBody>
      </p:sp>
      <p:sp>
        <p:nvSpPr>
          <p:cNvPr id="266" name="Google Shape;266;p36"/>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Preble Street Food Pantry</a:t>
            </a:r>
            <a:endParaRPr b="1" sz="3650">
              <a:solidFill>
                <a:srgbClr val="D1D5DB"/>
              </a:solidFill>
              <a:latin typeface="Merriweather"/>
              <a:ea typeface="Merriweather"/>
              <a:cs typeface="Merriweather"/>
              <a:sym typeface="Merriweather"/>
            </a:endParaRPr>
          </a:p>
        </p:txBody>
      </p:sp>
      <p:sp>
        <p:nvSpPr>
          <p:cNvPr id="267" name="Google Shape;267;p36"/>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Maine Sea Grant</a:t>
            </a:r>
            <a:endParaRPr b="1" sz="3650">
              <a:solidFill>
                <a:srgbClr val="D1D5DB"/>
              </a:solidFill>
              <a:latin typeface="Merriweather"/>
              <a:ea typeface="Merriweather"/>
              <a:cs typeface="Merriweather"/>
              <a:sym typeface="Merriweather"/>
            </a:endParaRPr>
          </a:p>
        </p:txBody>
      </p:sp>
      <p:sp>
        <p:nvSpPr>
          <p:cNvPr id="268" name="Google Shape;268;p36"/>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Bangor Community Garden</a:t>
            </a:r>
            <a:endParaRPr b="1" sz="3650">
              <a:solidFill>
                <a:srgbClr val="D1D5DB"/>
              </a:solidFill>
              <a:latin typeface="Merriweather"/>
              <a:ea typeface="Merriweather"/>
              <a:cs typeface="Merriweather"/>
              <a:sym typeface="Merriweather"/>
            </a:endParaRPr>
          </a:p>
        </p:txBody>
      </p:sp>
      <p:sp>
        <p:nvSpPr>
          <p:cNvPr id="269" name="Google Shape;269;p36"/>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1.</a:t>
            </a:r>
            <a:endParaRPr b="1" sz="1450">
              <a:solidFill>
                <a:srgbClr val="D1D5DB"/>
              </a:solidFill>
              <a:latin typeface="Merriweather"/>
              <a:ea typeface="Merriweather"/>
              <a:cs typeface="Merriweather"/>
              <a:sym typeface="Merriweather"/>
            </a:endParaRPr>
          </a:p>
        </p:txBody>
      </p:sp>
      <p:sp>
        <p:nvSpPr>
          <p:cNvPr id="270" name="Google Shape;270;p36"/>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2.</a:t>
            </a:r>
            <a:endParaRPr b="1" sz="1450">
              <a:solidFill>
                <a:schemeClr val="dk1"/>
              </a:solidFill>
              <a:latin typeface="Merriweather"/>
              <a:ea typeface="Merriweather"/>
              <a:cs typeface="Merriweather"/>
              <a:sym typeface="Merriweather"/>
            </a:endParaRPr>
          </a:p>
        </p:txBody>
      </p:sp>
      <p:sp>
        <p:nvSpPr>
          <p:cNvPr id="271" name="Google Shape;271;p36"/>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3.</a:t>
            </a:r>
            <a:endParaRPr b="1" sz="1450">
              <a:solidFill>
                <a:srgbClr val="D1D5DB"/>
              </a:solidFill>
              <a:latin typeface="Merriweather"/>
              <a:ea typeface="Merriweather"/>
              <a:cs typeface="Merriweather"/>
              <a:sym typeface="Merriweather"/>
            </a:endParaRPr>
          </a:p>
        </p:txBody>
      </p:sp>
      <p:sp>
        <p:nvSpPr>
          <p:cNvPr id="272" name="Google Shape;272;p36"/>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4.</a:t>
            </a:r>
            <a:endParaRPr b="1" sz="1450">
              <a:solidFill>
                <a:srgbClr val="D1D5DB"/>
              </a:solidFill>
              <a:latin typeface="Merriweather"/>
              <a:ea typeface="Merriweather"/>
              <a:cs typeface="Merriweather"/>
              <a:sym typeface="Merriweather"/>
            </a:endParaRPr>
          </a:p>
        </p:txBody>
      </p:sp>
      <p:sp>
        <p:nvSpPr>
          <p:cNvPr id="273" name="Google Shape;273;p36"/>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5.</a:t>
            </a:r>
            <a:endParaRPr b="1" sz="1450">
              <a:solidFill>
                <a:srgbClr val="D1D5DB"/>
              </a:solidFill>
              <a:latin typeface="Merriweather"/>
              <a:ea typeface="Merriweather"/>
              <a:cs typeface="Merriweather"/>
              <a:sym typeface="Merriweather"/>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7"/>
          <p:cNvPicPr preferRelativeResize="0"/>
          <p:nvPr/>
        </p:nvPicPr>
        <p:blipFill>
          <a:blip r:embed="rId3">
            <a:alphaModFix amt="15000"/>
          </a:blip>
          <a:stretch>
            <a:fillRect/>
          </a:stretch>
        </p:blipFill>
        <p:spPr>
          <a:xfrm>
            <a:off x="0" y="0"/>
            <a:ext cx="9144000" cy="5130900"/>
          </a:xfrm>
          <a:prstGeom prst="rect">
            <a:avLst/>
          </a:prstGeom>
          <a:noFill/>
          <a:ln>
            <a:noFill/>
          </a:ln>
        </p:spPr>
      </p:pic>
      <p:sp>
        <p:nvSpPr>
          <p:cNvPr id="279" name="Google Shape;279;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0" name="Google Shape;280;p37"/>
          <p:cNvSpPr txBox="1"/>
          <p:nvPr>
            <p:ph idx="1" type="subTitle"/>
          </p:nvPr>
        </p:nvSpPr>
        <p:spPr>
          <a:xfrm>
            <a:off x="196950" y="405825"/>
            <a:ext cx="8275500" cy="46794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sz="1700"/>
              <a:t>Quixote Village provides insights on the concept of tiny house villages, which combine small-scale living with community focus. It highlights the benefits of such communities, such as affordable housing, fostering community, optimizing land use, and shared facilities. </a:t>
            </a:r>
            <a:endParaRPr sz="1700"/>
          </a:p>
          <a:p>
            <a:pPr indent="0" lvl="0" marL="0" rtl="0" algn="ctr">
              <a:spcBef>
                <a:spcPts val="1200"/>
              </a:spcBef>
              <a:spcAft>
                <a:spcPts val="0"/>
              </a:spcAft>
              <a:buNone/>
            </a:pPr>
            <a:r>
              <a:t/>
            </a:r>
            <a:endParaRPr sz="1800"/>
          </a:p>
          <a:p>
            <a:pPr indent="0" lvl="0" marL="0" rtl="0" algn="ctr">
              <a:spcBef>
                <a:spcPts val="1200"/>
              </a:spcBef>
              <a:spcAft>
                <a:spcPts val="0"/>
              </a:spcAft>
              <a:buNone/>
            </a:pPr>
            <a:r>
              <a:t/>
            </a:r>
            <a:endParaRPr sz="1800"/>
          </a:p>
          <a:p>
            <a:pPr indent="0" lvl="0" marL="0" rtl="0" algn="ctr">
              <a:spcBef>
                <a:spcPts val="1200"/>
              </a:spcBef>
              <a:spcAft>
                <a:spcPts val="0"/>
              </a:spcAft>
              <a:buNone/>
            </a:pPr>
            <a:r>
              <a:t/>
            </a:r>
            <a:endParaRPr sz="1800"/>
          </a:p>
          <a:p>
            <a:pPr indent="0" lvl="0" marL="0" rtl="0" algn="ctr">
              <a:spcBef>
                <a:spcPts val="1200"/>
              </a:spcBef>
              <a:spcAft>
                <a:spcPts val="0"/>
              </a:spcAft>
              <a:buNone/>
            </a:pPr>
            <a:r>
              <a:t/>
            </a:r>
            <a:endParaRPr sz="1800"/>
          </a:p>
          <a:p>
            <a:pPr indent="0" lvl="0" marL="0" rtl="0" algn="ctr">
              <a:spcBef>
                <a:spcPts val="1200"/>
              </a:spcBef>
              <a:spcAft>
                <a:spcPts val="1200"/>
              </a:spcAft>
              <a:buNone/>
            </a:pPr>
            <a:r>
              <a:rPr lang="en" sz="1700"/>
              <a:t>The process of creating a tiny house village involves building a supportive network, identifying suitable land, navigating local building regulations, and securing funding. The article also discusses the type of tiny houses to use, community management issues, and provides advice for those interested in establishing such communities, emphasizing the importance of a sustainable vision and financial model.</a:t>
            </a:r>
            <a:endParaRPr sz="1700"/>
          </a:p>
        </p:txBody>
      </p:sp>
      <p:sp>
        <p:nvSpPr>
          <p:cNvPr id="281" name="Google Shape;281;p37"/>
          <p:cNvSpPr txBox="1"/>
          <p:nvPr>
            <p:ph idx="2"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Quixote Village</a:t>
            </a:r>
            <a:endParaRPr/>
          </a:p>
        </p:txBody>
      </p:sp>
      <p:sp>
        <p:nvSpPr>
          <p:cNvPr id="282" name="Google Shape;282;p37"/>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283" name="Google Shape;283;p37"/>
          <p:cNvPicPr preferRelativeResize="0"/>
          <p:nvPr/>
        </p:nvPicPr>
        <p:blipFill>
          <a:blip r:embed="rId3">
            <a:alphaModFix/>
          </a:blip>
          <a:stretch>
            <a:fillRect/>
          </a:stretch>
        </p:blipFill>
        <p:spPr>
          <a:xfrm>
            <a:off x="2857500" y="1576850"/>
            <a:ext cx="2954400" cy="1831800"/>
          </a:xfrm>
          <a:prstGeom prst="roundRect">
            <a:avLst>
              <a:gd fmla="val 16667"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8"/>
          <p:cNvSpPr txBox="1"/>
          <p:nvPr>
            <p:ph type="title"/>
          </p:nvPr>
        </p:nvSpPr>
        <p:spPr>
          <a:xfrm>
            <a:off x="196950" y="0"/>
            <a:ext cx="3151800" cy="163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Member Support</a:t>
            </a:r>
            <a:endParaRPr/>
          </a:p>
        </p:txBody>
      </p:sp>
      <p:sp>
        <p:nvSpPr>
          <p:cNvPr id="289" name="Google Shape;289;p38"/>
          <p:cNvSpPr txBox="1"/>
          <p:nvPr>
            <p:ph idx="1" type="body"/>
          </p:nvPr>
        </p:nvSpPr>
        <p:spPr>
          <a:xfrm>
            <a:off x="196950" y="1632900"/>
            <a:ext cx="3949500" cy="35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accent3"/>
              </a:buClr>
              <a:buSzPts val="1100"/>
              <a:buFont typeface="Arial"/>
              <a:buNone/>
            </a:pPr>
            <a:r>
              <a:t/>
            </a:r>
            <a:endParaRPr/>
          </a:p>
          <a:p>
            <a:pPr indent="0" lvl="0" marL="0" rtl="0" algn="l">
              <a:spcBef>
                <a:spcPts val="1200"/>
              </a:spcBef>
              <a:spcAft>
                <a:spcPts val="0"/>
              </a:spcAft>
              <a:buClr>
                <a:schemeClr val="accent3"/>
              </a:buClr>
              <a:buSzPts val="1100"/>
              <a:buFont typeface="Arial"/>
              <a:buNone/>
            </a:pPr>
            <a:r>
              <a:rPr lang="en"/>
              <a:t>Affordable Housing: By utilizing small-scale housing, the community can offer more affordable living options.</a:t>
            </a:r>
            <a:endParaRPr/>
          </a:p>
          <a:p>
            <a:pPr indent="0" lvl="0" marL="0" rtl="0" algn="l">
              <a:spcBef>
                <a:spcPts val="1200"/>
              </a:spcBef>
              <a:spcAft>
                <a:spcPts val="0"/>
              </a:spcAft>
              <a:buClr>
                <a:schemeClr val="accent3"/>
              </a:buClr>
              <a:buSzPts val="1100"/>
              <a:buFont typeface="Arial"/>
              <a:buNone/>
            </a:pPr>
            <a:r>
              <a:rPr lang="en"/>
              <a:t>Community Building: The shared communal spaces and activities foster a sense of community and allow for social interaction, which can lead to improved quality of life.</a:t>
            </a:r>
            <a:endParaRPr/>
          </a:p>
          <a:p>
            <a:pPr indent="0" lvl="0" marL="0" rtl="0" algn="l">
              <a:spcBef>
                <a:spcPts val="1200"/>
              </a:spcBef>
              <a:spcAft>
                <a:spcPts val="0"/>
              </a:spcAft>
              <a:buClr>
                <a:schemeClr val="accent3"/>
              </a:buClr>
              <a:buSzPts val="1100"/>
              <a:buFont typeface="Arial"/>
              <a:buNone/>
            </a:pPr>
            <a:r>
              <a:rPr lang="en"/>
              <a:t>Shared Resources: The shared facilities reduce the overall cost of living and promote a sustainable lifestyle by minimizing resources and energy use.</a:t>
            </a:r>
            <a:endParaRPr/>
          </a:p>
          <a:p>
            <a:pPr indent="0" lvl="0" marL="0" rtl="0" algn="l">
              <a:spcBef>
                <a:spcPts val="1200"/>
              </a:spcBef>
              <a:spcAft>
                <a:spcPts val="0"/>
              </a:spcAft>
              <a:buClr>
                <a:schemeClr val="accent3"/>
              </a:buClr>
              <a:buSzPts val="1100"/>
              <a:buFont typeface="Arial"/>
              <a:buNone/>
            </a:pPr>
            <a:r>
              <a:rPr lang="en"/>
              <a:t>Representation: The community can act as a collective to navigate regulatory challenges, negotiate with local officials, and advocate for the interests of its members.</a:t>
            </a:r>
            <a:endParaRPr/>
          </a:p>
          <a:p>
            <a:pPr indent="0" lvl="0" marL="0" rtl="0" algn="l">
              <a:spcBef>
                <a:spcPts val="1200"/>
              </a:spcBef>
              <a:spcAft>
                <a:spcPts val="0"/>
              </a:spcAft>
              <a:buClr>
                <a:schemeClr val="accent3"/>
              </a:buClr>
              <a:buSzPts val="1100"/>
              <a:buFont typeface="Arial"/>
              <a:buNone/>
            </a:pPr>
            <a:r>
              <a:rPr lang="en"/>
              <a:t>Sustainable Lifestyle: The small-scale living and shared resources of a Tiny House Village promote a lifestyle that is more environmentally friendly and sustainable.</a:t>
            </a:r>
            <a:endParaRPr/>
          </a:p>
          <a:p>
            <a:pPr indent="0" lvl="0" marL="0" rtl="0" algn="l">
              <a:spcBef>
                <a:spcPts val="1200"/>
              </a:spcBef>
              <a:spcAft>
                <a:spcPts val="0"/>
              </a:spcAft>
              <a:buClr>
                <a:schemeClr val="accent3"/>
              </a:buClr>
              <a:buSzPts val="1100"/>
              <a:buFont typeface="Arial"/>
              <a:buNone/>
            </a:pPr>
            <a:r>
              <a:t/>
            </a:r>
            <a:endParaRPr/>
          </a:p>
          <a:p>
            <a:pPr indent="0" lvl="0" marL="0" rtl="0" algn="l">
              <a:spcBef>
                <a:spcPts val="1200"/>
              </a:spcBef>
              <a:spcAft>
                <a:spcPts val="1200"/>
              </a:spcAft>
              <a:buClr>
                <a:schemeClr val="accent3"/>
              </a:buClr>
              <a:buSzPts val="1100"/>
              <a:buFont typeface="Arial"/>
              <a:buNone/>
            </a:pPr>
            <a:r>
              <a:t/>
            </a:r>
            <a:endParaRPr/>
          </a:p>
        </p:txBody>
      </p:sp>
      <p:sp>
        <p:nvSpPr>
          <p:cNvPr id="290" name="Google Shape;290;p38"/>
          <p:cNvSpPr txBox="1"/>
          <p:nvPr>
            <p:ph idx="2"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Quixote Village</a:t>
            </a:r>
            <a:endParaRPr/>
          </a:p>
        </p:txBody>
      </p:sp>
      <p:sp>
        <p:nvSpPr>
          <p:cNvPr id="291" name="Google Shape;291;p38"/>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pic>
        <p:nvPicPr>
          <p:cNvPr id="292" name="Google Shape;292;p38"/>
          <p:cNvPicPr preferRelativeResize="0"/>
          <p:nvPr/>
        </p:nvPicPr>
        <p:blipFill>
          <a:blip r:embed="rId3">
            <a:alphaModFix/>
          </a:blip>
          <a:stretch>
            <a:fillRect/>
          </a:stretch>
        </p:blipFill>
        <p:spPr>
          <a:xfrm>
            <a:off x="4572000" y="1113525"/>
            <a:ext cx="4374600" cy="2916300"/>
          </a:xfrm>
          <a:prstGeom prst="wedgeRoundRectCallout">
            <a:avLst>
              <a:gd fmla="val -20833" name="adj1"/>
              <a:gd fmla="val 62500" name="adj2"/>
              <a:gd fmla="val 0" name="adj3"/>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D1D5DB"/>
                </a:solidFill>
              </a:rPr>
              <a:t>‹#›</a:t>
            </a:fld>
            <a:endParaRPr>
              <a:solidFill>
                <a:srgbClr val="D1D5DB"/>
              </a:solidFill>
            </a:endParaRPr>
          </a:p>
        </p:txBody>
      </p:sp>
      <p:sp>
        <p:nvSpPr>
          <p:cNvPr id="298" name="Google Shape;298;p39"/>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299" name="Google Shape;299;p39"/>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Non-profit Organizations</a:t>
            </a:r>
            <a:endParaRPr/>
          </a:p>
        </p:txBody>
      </p:sp>
      <p:sp>
        <p:nvSpPr>
          <p:cNvPr id="300" name="Google Shape;300;p39"/>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Lakes Environmental Assoc.</a:t>
            </a:r>
            <a:endParaRPr b="1" sz="3650">
              <a:solidFill>
                <a:srgbClr val="D1D5DB"/>
              </a:solidFill>
              <a:latin typeface="Merriweather"/>
              <a:ea typeface="Merriweather"/>
              <a:cs typeface="Merriweather"/>
              <a:sym typeface="Merriweather"/>
            </a:endParaRPr>
          </a:p>
        </p:txBody>
      </p:sp>
      <p:sp>
        <p:nvSpPr>
          <p:cNvPr id="301" name="Google Shape;301;p39"/>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Quixote Village Tiny Houses</a:t>
            </a:r>
            <a:endParaRPr b="1" sz="3650">
              <a:solidFill>
                <a:srgbClr val="D1D5DB"/>
              </a:solidFill>
              <a:latin typeface="Merriweather"/>
              <a:ea typeface="Merriweather"/>
              <a:cs typeface="Merriweather"/>
              <a:sym typeface="Merriweather"/>
            </a:endParaRPr>
          </a:p>
        </p:txBody>
      </p:sp>
      <p:sp>
        <p:nvSpPr>
          <p:cNvPr id="302" name="Google Shape;302;p39"/>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324A6D"/>
                </a:solidFill>
                <a:latin typeface="Merriweather"/>
                <a:ea typeface="Merriweather"/>
                <a:cs typeface="Merriweather"/>
                <a:sym typeface="Merriweather"/>
              </a:rPr>
              <a:t>Preble Street Food Pantry</a:t>
            </a:r>
            <a:endParaRPr b="1" sz="3650">
              <a:solidFill>
                <a:srgbClr val="324A6D"/>
              </a:solidFill>
              <a:latin typeface="Merriweather"/>
              <a:ea typeface="Merriweather"/>
              <a:cs typeface="Merriweather"/>
              <a:sym typeface="Merriweather"/>
            </a:endParaRPr>
          </a:p>
        </p:txBody>
      </p:sp>
      <p:sp>
        <p:nvSpPr>
          <p:cNvPr id="303" name="Google Shape;303;p39"/>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Maine Sea Grant</a:t>
            </a:r>
            <a:endParaRPr b="1" sz="3650">
              <a:solidFill>
                <a:srgbClr val="D1D5DB"/>
              </a:solidFill>
              <a:latin typeface="Merriweather"/>
              <a:ea typeface="Merriweather"/>
              <a:cs typeface="Merriweather"/>
              <a:sym typeface="Merriweather"/>
            </a:endParaRPr>
          </a:p>
        </p:txBody>
      </p:sp>
      <p:sp>
        <p:nvSpPr>
          <p:cNvPr id="304" name="Google Shape;304;p39"/>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rgbClr val="D1D5DB"/>
                </a:solidFill>
                <a:latin typeface="Merriweather"/>
                <a:ea typeface="Merriweather"/>
                <a:cs typeface="Merriweather"/>
                <a:sym typeface="Merriweather"/>
              </a:rPr>
              <a:t>Bangor Community Garden</a:t>
            </a:r>
            <a:endParaRPr b="1" sz="3650">
              <a:solidFill>
                <a:srgbClr val="D1D5DB"/>
              </a:solidFill>
              <a:latin typeface="Merriweather"/>
              <a:ea typeface="Merriweather"/>
              <a:cs typeface="Merriweather"/>
              <a:sym typeface="Merriweather"/>
            </a:endParaRPr>
          </a:p>
        </p:txBody>
      </p:sp>
      <p:sp>
        <p:nvSpPr>
          <p:cNvPr id="305" name="Google Shape;305;p39"/>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1.</a:t>
            </a:r>
            <a:endParaRPr b="1" sz="1450">
              <a:solidFill>
                <a:srgbClr val="D1D5DB"/>
              </a:solidFill>
              <a:latin typeface="Merriweather"/>
              <a:ea typeface="Merriweather"/>
              <a:cs typeface="Merriweather"/>
              <a:sym typeface="Merriweather"/>
            </a:endParaRPr>
          </a:p>
        </p:txBody>
      </p:sp>
      <p:sp>
        <p:nvSpPr>
          <p:cNvPr id="306" name="Google Shape;306;p39"/>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2.</a:t>
            </a:r>
            <a:endParaRPr b="1" sz="1450">
              <a:solidFill>
                <a:srgbClr val="D1D5DB"/>
              </a:solidFill>
              <a:latin typeface="Merriweather"/>
              <a:ea typeface="Merriweather"/>
              <a:cs typeface="Merriweather"/>
              <a:sym typeface="Merriweather"/>
            </a:endParaRPr>
          </a:p>
        </p:txBody>
      </p:sp>
      <p:sp>
        <p:nvSpPr>
          <p:cNvPr id="307" name="Google Shape;307;p39"/>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324A6D"/>
                </a:solidFill>
                <a:latin typeface="Merriweather"/>
                <a:ea typeface="Merriweather"/>
                <a:cs typeface="Merriweather"/>
                <a:sym typeface="Merriweather"/>
              </a:rPr>
              <a:t>3.</a:t>
            </a:r>
            <a:endParaRPr b="1" sz="1450">
              <a:solidFill>
                <a:srgbClr val="324A6D"/>
              </a:solidFill>
              <a:latin typeface="Merriweather"/>
              <a:ea typeface="Merriweather"/>
              <a:cs typeface="Merriweather"/>
              <a:sym typeface="Merriweather"/>
            </a:endParaRPr>
          </a:p>
        </p:txBody>
      </p:sp>
      <p:sp>
        <p:nvSpPr>
          <p:cNvPr id="308" name="Google Shape;308;p39"/>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4.</a:t>
            </a:r>
            <a:endParaRPr b="1" sz="1450">
              <a:solidFill>
                <a:srgbClr val="D1D5DB"/>
              </a:solidFill>
              <a:latin typeface="Merriweather"/>
              <a:ea typeface="Merriweather"/>
              <a:cs typeface="Merriweather"/>
              <a:sym typeface="Merriweather"/>
            </a:endParaRPr>
          </a:p>
        </p:txBody>
      </p:sp>
      <p:sp>
        <p:nvSpPr>
          <p:cNvPr id="309" name="Google Shape;309;p39"/>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rgbClr val="D1D5DB"/>
                </a:solidFill>
                <a:latin typeface="Merriweather"/>
                <a:ea typeface="Merriweather"/>
                <a:cs typeface="Merriweather"/>
                <a:sym typeface="Merriweather"/>
              </a:rPr>
              <a:t>5.</a:t>
            </a:r>
            <a:endParaRPr b="1" sz="1450">
              <a:solidFill>
                <a:srgbClr val="D1D5DB"/>
              </a:solidFill>
              <a:latin typeface="Merriweather"/>
              <a:ea typeface="Merriweather"/>
              <a:cs typeface="Merriweather"/>
              <a:sym typeface="Merriweather"/>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40"/>
          <p:cNvPicPr preferRelativeResize="0"/>
          <p:nvPr/>
        </p:nvPicPr>
        <p:blipFill>
          <a:blip r:embed="rId3">
            <a:alphaModFix amt="15000"/>
          </a:blip>
          <a:stretch>
            <a:fillRect/>
          </a:stretch>
        </p:blipFill>
        <p:spPr>
          <a:xfrm>
            <a:off x="77" y="0"/>
            <a:ext cx="9144000" cy="5143500"/>
          </a:xfrm>
          <a:prstGeom prst="rect">
            <a:avLst/>
          </a:prstGeom>
          <a:noFill/>
          <a:ln>
            <a:noFill/>
          </a:ln>
        </p:spPr>
      </p:pic>
      <p:sp>
        <p:nvSpPr>
          <p:cNvPr id="315" name="Google Shape;315;p40"/>
          <p:cNvSpPr txBox="1"/>
          <p:nvPr>
            <p:ph idx="1" type="subTitle"/>
          </p:nvPr>
        </p:nvSpPr>
        <p:spPr>
          <a:xfrm>
            <a:off x="975300" y="0"/>
            <a:ext cx="7193400" cy="6649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sz="1600">
                <a:latin typeface="DM Sans"/>
                <a:ea typeface="DM Sans"/>
                <a:cs typeface="DM Sans"/>
                <a:sym typeface="DM Sans"/>
              </a:rPr>
              <a:t>The Preble Street Food Pantry is a vital service located in Portland, Maine, dedicated to providing food assistance to individuals and families facing food insecurity. The pantry operates by collecting food donations from local businesses, farms, individuals, and community-driven food drives. The collected food, which includes fresh produce, dairy, meat, and non-perishable pantry items, is then distributed to those in need.</a:t>
            </a:r>
            <a:endParaRPr sz="1600">
              <a:latin typeface="DM Sans"/>
              <a:ea typeface="DM Sans"/>
              <a:cs typeface="DM Sans"/>
              <a:sym typeface="DM Sans"/>
            </a:endParaRPr>
          </a:p>
          <a:p>
            <a:pPr indent="0" lvl="0" marL="0" rtl="0" algn="ctr">
              <a:spcBef>
                <a:spcPts val="1200"/>
              </a:spcBef>
              <a:spcAft>
                <a:spcPts val="0"/>
              </a:spcAft>
              <a:buNone/>
            </a:pPr>
            <a:r>
              <a:t/>
            </a:r>
            <a:endParaRPr sz="1600">
              <a:latin typeface="DM Sans"/>
              <a:ea typeface="DM Sans"/>
              <a:cs typeface="DM Sans"/>
              <a:sym typeface="DM Sans"/>
            </a:endParaRPr>
          </a:p>
          <a:p>
            <a:pPr indent="0" lvl="0" marL="0" rtl="0" algn="l">
              <a:spcBef>
                <a:spcPts val="1200"/>
              </a:spcBef>
              <a:spcAft>
                <a:spcPts val="0"/>
              </a:spcAft>
              <a:buNone/>
            </a:pPr>
            <a:r>
              <a:t/>
            </a:r>
            <a:endParaRPr sz="1600">
              <a:latin typeface="DM Sans"/>
              <a:ea typeface="DM Sans"/>
              <a:cs typeface="DM Sans"/>
              <a:sym typeface="DM Sans"/>
            </a:endParaRPr>
          </a:p>
          <a:p>
            <a:pPr indent="0" lvl="0" marL="0" rtl="0" algn="l">
              <a:spcBef>
                <a:spcPts val="1200"/>
              </a:spcBef>
              <a:spcAft>
                <a:spcPts val="0"/>
              </a:spcAft>
              <a:buNone/>
            </a:pPr>
            <a:r>
              <a:t/>
            </a:r>
            <a:endParaRPr sz="1600">
              <a:latin typeface="DM Sans"/>
              <a:ea typeface="DM Sans"/>
              <a:cs typeface="DM Sans"/>
              <a:sym typeface="DM Sans"/>
            </a:endParaRPr>
          </a:p>
          <a:p>
            <a:pPr indent="0" lvl="0" marL="0" rtl="0" algn="l">
              <a:spcBef>
                <a:spcPts val="1200"/>
              </a:spcBef>
              <a:spcAft>
                <a:spcPts val="0"/>
              </a:spcAft>
              <a:buNone/>
            </a:pPr>
            <a:r>
              <a:t/>
            </a:r>
            <a:endParaRPr sz="1600">
              <a:latin typeface="DM Sans"/>
              <a:ea typeface="DM Sans"/>
              <a:cs typeface="DM Sans"/>
              <a:sym typeface="DM Sans"/>
            </a:endParaRPr>
          </a:p>
          <a:p>
            <a:pPr indent="0" lvl="0" marL="0" rtl="0" algn="ctr">
              <a:spcBef>
                <a:spcPts val="1200"/>
              </a:spcBef>
              <a:spcAft>
                <a:spcPts val="0"/>
              </a:spcAft>
              <a:buNone/>
            </a:pPr>
            <a:r>
              <a:t/>
            </a:r>
            <a:endParaRPr sz="1600">
              <a:latin typeface="DM Sans"/>
              <a:ea typeface="DM Sans"/>
              <a:cs typeface="DM Sans"/>
              <a:sym typeface="DM Sans"/>
            </a:endParaRPr>
          </a:p>
          <a:p>
            <a:pPr indent="0" lvl="0" marL="0" rtl="0" algn="ctr">
              <a:spcBef>
                <a:spcPts val="1200"/>
              </a:spcBef>
              <a:spcAft>
                <a:spcPts val="0"/>
              </a:spcAft>
              <a:buNone/>
            </a:pPr>
            <a:r>
              <a:rPr lang="en" sz="1600">
                <a:latin typeface="DM Sans"/>
                <a:ea typeface="DM Sans"/>
                <a:cs typeface="DM Sans"/>
                <a:sym typeface="DM Sans"/>
              </a:rPr>
              <a:t>In some cases, the pantry also organizes food drives and other community initiatives to collect food. It is open at specific hours for people to come and collect food items, adhering to a dignified, customer-choice model which allows those in need to select their own food based on their dietary needs, cooking facilities, and personal preferences.</a:t>
            </a:r>
            <a:endParaRPr sz="1600">
              <a:latin typeface="DM Sans"/>
              <a:ea typeface="DM Sans"/>
              <a:cs typeface="DM Sans"/>
              <a:sym typeface="DM Sans"/>
            </a:endParaRPr>
          </a:p>
          <a:p>
            <a:pPr indent="0" lvl="0" marL="0" rtl="0" algn="ctr">
              <a:spcBef>
                <a:spcPts val="1200"/>
              </a:spcBef>
              <a:spcAft>
                <a:spcPts val="0"/>
              </a:spcAft>
              <a:buNone/>
            </a:pPr>
            <a:r>
              <a:t/>
            </a:r>
            <a:endParaRPr sz="1600">
              <a:latin typeface="DM Sans"/>
              <a:ea typeface="DM Sans"/>
              <a:cs typeface="DM Sans"/>
              <a:sym typeface="DM Sans"/>
            </a:endParaRPr>
          </a:p>
          <a:p>
            <a:pPr indent="0" lvl="0" marL="0" rtl="0" algn="ctr">
              <a:spcBef>
                <a:spcPts val="1200"/>
              </a:spcBef>
              <a:spcAft>
                <a:spcPts val="0"/>
              </a:spcAft>
              <a:buClr>
                <a:schemeClr val="hlink"/>
              </a:buClr>
              <a:buSzPts val="1100"/>
              <a:buFont typeface="Arial"/>
              <a:buNone/>
            </a:pPr>
            <a:r>
              <a:t/>
            </a:r>
            <a:endParaRPr sz="1600">
              <a:latin typeface="DM Sans"/>
              <a:ea typeface="DM Sans"/>
              <a:cs typeface="DM Sans"/>
              <a:sym typeface="DM Sans"/>
            </a:endParaRPr>
          </a:p>
          <a:p>
            <a:pPr indent="0" lvl="0" marL="0" rtl="0" algn="ctr">
              <a:spcBef>
                <a:spcPts val="1200"/>
              </a:spcBef>
              <a:spcAft>
                <a:spcPts val="0"/>
              </a:spcAft>
              <a:buNone/>
            </a:pPr>
            <a:r>
              <a:t/>
            </a:r>
            <a:endParaRPr sz="1600">
              <a:latin typeface="DM Sans"/>
              <a:ea typeface="DM Sans"/>
              <a:cs typeface="DM Sans"/>
              <a:sym typeface="DM Sans"/>
            </a:endParaRPr>
          </a:p>
          <a:p>
            <a:pPr indent="0" lvl="0" marL="0" rtl="0" algn="ctr">
              <a:spcBef>
                <a:spcPts val="1200"/>
              </a:spcBef>
              <a:spcAft>
                <a:spcPts val="1200"/>
              </a:spcAft>
              <a:buNone/>
            </a:pPr>
            <a:r>
              <a:t/>
            </a:r>
            <a:endParaRPr sz="1600"/>
          </a:p>
        </p:txBody>
      </p:sp>
      <p:pic>
        <p:nvPicPr>
          <p:cNvPr id="316" name="Google Shape;316;p40"/>
          <p:cNvPicPr preferRelativeResize="0"/>
          <p:nvPr/>
        </p:nvPicPr>
        <p:blipFill>
          <a:blip r:embed="rId3">
            <a:alphaModFix/>
          </a:blip>
          <a:stretch>
            <a:fillRect/>
          </a:stretch>
        </p:blipFill>
        <p:spPr>
          <a:xfrm>
            <a:off x="2961875" y="1614125"/>
            <a:ext cx="3144600" cy="2097600"/>
          </a:xfrm>
          <a:prstGeom prst="roundRect">
            <a:avLst>
              <a:gd fmla="val 16667" name="adj"/>
            </a:avLst>
          </a:prstGeom>
          <a:noFill/>
          <a:ln>
            <a:noFill/>
          </a:ln>
        </p:spPr>
      </p:pic>
      <p:sp>
        <p:nvSpPr>
          <p:cNvPr id="317" name="Google Shape;31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8" name="Google Shape;318;p40"/>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Preble Street</a:t>
            </a:r>
            <a:endParaRPr/>
          </a:p>
        </p:txBody>
      </p:sp>
      <p:sp>
        <p:nvSpPr>
          <p:cNvPr id="319" name="Google Shape;319;p40"/>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Aidan Gorneau</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Presentation">
  <a:themeElements>
    <a:clrScheme name="Simple Light">
      <a:dk1>
        <a:srgbClr val="005088"/>
      </a:dk1>
      <a:lt1>
        <a:srgbClr val="F3F0DF"/>
      </a:lt1>
      <a:dk2>
        <a:srgbClr val="121212"/>
      </a:dk2>
      <a:lt2>
        <a:srgbClr val="D0E0E3"/>
      </a:lt2>
      <a:accent1>
        <a:srgbClr val="11CAA0"/>
      </a:accent1>
      <a:accent2>
        <a:srgbClr val="6D6D6B"/>
      </a:accent2>
      <a:accent3>
        <a:srgbClr val="FFFFFF"/>
      </a:accent3>
      <a:accent4>
        <a:srgbClr val="656839"/>
      </a:accent4>
      <a:accent5>
        <a:srgbClr val="774936"/>
      </a:accent5>
      <a:accent6>
        <a:srgbClr val="C492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